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80" r:id="rId3"/>
    <p:sldId id="279" r:id="rId4"/>
    <p:sldId id="278" r:id="rId5"/>
    <p:sldId id="257" r:id="rId6"/>
    <p:sldId id="282" r:id="rId7"/>
    <p:sldId id="258" r:id="rId8"/>
    <p:sldId id="285" r:id="rId9"/>
    <p:sldId id="292" r:id="rId10"/>
    <p:sldId id="290" r:id="rId11"/>
    <p:sldId id="297" r:id="rId12"/>
    <p:sldId id="287" r:id="rId13"/>
    <p:sldId id="281" r:id="rId14"/>
    <p:sldId id="293" r:id="rId15"/>
    <p:sldId id="291" r:id="rId16"/>
    <p:sldId id="295" r:id="rId17"/>
    <p:sldId id="299" r:id="rId18"/>
    <p:sldId id="298" r:id="rId19"/>
    <p:sldId id="283" r:id="rId20"/>
    <p:sldId id="289" r:id="rId21"/>
    <p:sldId id="26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03"/>
    <p:restoredTop sz="74966"/>
  </p:normalViewPr>
  <p:slideViewPr>
    <p:cSldViewPr snapToGrid="0" snapToObjects="1">
      <p:cViewPr varScale="1">
        <p:scale>
          <a:sx n="50" d="100"/>
          <a:sy n="50" d="100"/>
        </p:scale>
        <p:origin x="1212"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52F8B4-057D-2F48-B23D-E14AAB951042}" type="datetimeFigureOut">
              <a:rPr lang="en-US" smtClean="0"/>
              <a:t>4/2/2023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B0A837-D59F-C44A-8FB4-D7E77D866CA0}" type="slidenum">
              <a:rPr lang="en-US" smtClean="0"/>
              <a:t>‹#›</a:t>
            </a:fld>
            <a:endParaRPr lang="en-US"/>
          </a:p>
        </p:txBody>
      </p:sp>
    </p:spTree>
    <p:extLst>
      <p:ext uri="{BB962C8B-B14F-4D97-AF65-F5344CB8AC3E}">
        <p14:creationId xmlns:p14="http://schemas.microsoft.com/office/powerpoint/2010/main" val="2693065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0A837-D59F-C44A-8FB4-D7E77D866CA0}" type="slidenum">
              <a:rPr lang="en-US" smtClean="0"/>
              <a:t>1</a:t>
            </a:fld>
            <a:endParaRPr lang="en-US"/>
          </a:p>
        </p:txBody>
      </p:sp>
    </p:spTree>
    <p:extLst>
      <p:ext uri="{BB962C8B-B14F-4D97-AF65-F5344CB8AC3E}">
        <p14:creationId xmlns:p14="http://schemas.microsoft.com/office/powerpoint/2010/main" val="3458543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after </a:t>
            </a:r>
            <a:r>
              <a:rPr lang="en-US" sz="1200" dirty="0" err="1"/>
              <a:t>Baldocchi</a:t>
            </a:r>
            <a:r>
              <a:rPr lang="en-US" sz="1200" dirty="0"/>
              <a:t>, UC Berkley, ESPM 228,</a:t>
            </a:r>
            <a:r>
              <a:rPr lang="en-US" sz="1200" baseline="0" dirty="0"/>
              <a:t> Adv. Topics in </a:t>
            </a:r>
            <a:r>
              <a:rPr lang="en-US" sz="1200" baseline="0" dirty="0" err="1"/>
              <a:t>Micromet</a:t>
            </a:r>
            <a:r>
              <a:rPr lang="en-US" sz="1200" baseline="0" dirty="0"/>
              <a:t> &amp; Biomet, Lecture 3,”Micromet Flux Meas.” Methods, slide #6</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Overbar</a:t>
            </a:r>
            <a:r>
              <a:rPr lang="en-US" baseline="0" dirty="0"/>
              <a:t> = means; prime=deviation or variance</a:t>
            </a:r>
            <a:endParaRPr lang="en-US" sz="12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t>F is the flux, pa is the air density, w is the vertical wind speed, s is gas mixing ratio (concentration). Covariance is the instantaneous deviation in vertical wind speed from the mean times the instantaneous deviation in the concentration from the mean times the average air density (which is assumed not to change),</a:t>
            </a:r>
            <a:endParaRPr lang="en-US" sz="1200" dirty="0"/>
          </a:p>
          <a:p>
            <a:endParaRPr lang="en-US" dirty="0"/>
          </a:p>
        </p:txBody>
      </p:sp>
      <p:sp>
        <p:nvSpPr>
          <p:cNvPr id="4" name="Slide Number Placeholder 3"/>
          <p:cNvSpPr>
            <a:spLocks noGrp="1"/>
          </p:cNvSpPr>
          <p:nvPr>
            <p:ph type="sldNum" sz="quarter" idx="10"/>
          </p:nvPr>
        </p:nvSpPr>
        <p:spPr/>
        <p:txBody>
          <a:bodyPr/>
          <a:lstStyle/>
          <a:p>
            <a:fld id="{CA427637-B26B-49C5-86BB-90804736AAAE}" type="slidenum">
              <a:rPr lang="en-US" smtClean="0"/>
              <a:t>11</a:t>
            </a:fld>
            <a:endParaRPr lang="en-US"/>
          </a:p>
        </p:txBody>
      </p:sp>
    </p:spTree>
    <p:extLst>
      <p:ext uri="{BB962C8B-B14F-4D97-AF65-F5344CB8AC3E}">
        <p14:creationId xmlns:p14="http://schemas.microsoft.com/office/powerpoint/2010/main" val="3952207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sure whether we should show this as that is what they will be looking for. </a:t>
            </a:r>
          </a:p>
          <a:p>
            <a:endParaRPr lang="en-US" dirty="0"/>
          </a:p>
        </p:txBody>
      </p:sp>
      <p:sp>
        <p:nvSpPr>
          <p:cNvPr id="4" name="Slide Number Placeholder 3"/>
          <p:cNvSpPr>
            <a:spLocks noGrp="1"/>
          </p:cNvSpPr>
          <p:nvPr>
            <p:ph type="sldNum" sz="quarter" idx="10"/>
          </p:nvPr>
        </p:nvSpPr>
        <p:spPr/>
        <p:txBody>
          <a:bodyPr/>
          <a:lstStyle/>
          <a:p>
            <a:fld id="{CA427637-B26B-49C5-86BB-90804736AAAE}" type="slidenum">
              <a:rPr lang="en-US" smtClean="0"/>
              <a:t>12</a:t>
            </a:fld>
            <a:endParaRPr lang="en-US"/>
          </a:p>
        </p:txBody>
      </p:sp>
    </p:spTree>
    <p:extLst>
      <p:ext uri="{BB962C8B-B14F-4D97-AF65-F5344CB8AC3E}">
        <p14:creationId xmlns:p14="http://schemas.microsoft.com/office/powerpoint/2010/main" val="2533644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pines, lots of oaks too!</a:t>
            </a:r>
          </a:p>
        </p:txBody>
      </p:sp>
      <p:sp>
        <p:nvSpPr>
          <p:cNvPr id="4" name="Slide Number Placeholder 3"/>
          <p:cNvSpPr>
            <a:spLocks noGrp="1"/>
          </p:cNvSpPr>
          <p:nvPr>
            <p:ph type="sldNum" sz="quarter" idx="5"/>
          </p:nvPr>
        </p:nvSpPr>
        <p:spPr/>
        <p:txBody>
          <a:bodyPr/>
          <a:lstStyle/>
          <a:p>
            <a:fld id="{07B0A837-D59F-C44A-8FB4-D7E77D866CA0}" type="slidenum">
              <a:rPr lang="en-US" smtClean="0"/>
              <a:t>14</a:t>
            </a:fld>
            <a:endParaRPr lang="en-US"/>
          </a:p>
        </p:txBody>
      </p:sp>
    </p:spTree>
    <p:extLst>
      <p:ext uri="{BB962C8B-B14F-4D97-AF65-F5344CB8AC3E}">
        <p14:creationId xmlns:p14="http://schemas.microsoft.com/office/powerpoint/2010/main" val="2676377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catch is that there is a large percentage of the eddy covariance data (about 30-40%) that is not usable because the air was not turbulent enough, These have to be “gap-filled” using regressions of relationships btw the flux and weather variables before an annual flux can be calculated. </a:t>
            </a:r>
          </a:p>
        </p:txBody>
      </p:sp>
      <p:sp>
        <p:nvSpPr>
          <p:cNvPr id="4" name="Slide Number Placeholder 3"/>
          <p:cNvSpPr>
            <a:spLocks noGrp="1"/>
          </p:cNvSpPr>
          <p:nvPr>
            <p:ph type="sldNum" sz="quarter" idx="5"/>
          </p:nvPr>
        </p:nvSpPr>
        <p:spPr/>
        <p:txBody>
          <a:bodyPr/>
          <a:lstStyle/>
          <a:p>
            <a:fld id="{07B0A837-D59F-C44A-8FB4-D7E77D866CA0}" type="slidenum">
              <a:rPr lang="en-US" smtClean="0"/>
              <a:t>16</a:t>
            </a:fld>
            <a:endParaRPr lang="en-US"/>
          </a:p>
        </p:txBody>
      </p:sp>
    </p:spTree>
    <p:extLst>
      <p:ext uri="{BB962C8B-B14F-4D97-AF65-F5344CB8AC3E}">
        <p14:creationId xmlns:p14="http://schemas.microsoft.com/office/powerpoint/2010/main" val="3595514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0A837-D59F-C44A-8FB4-D7E77D866CA0}" type="slidenum">
              <a:rPr lang="en-US" smtClean="0"/>
              <a:t>18</a:t>
            </a:fld>
            <a:endParaRPr lang="en-US"/>
          </a:p>
        </p:txBody>
      </p:sp>
    </p:spTree>
    <p:extLst>
      <p:ext uri="{BB962C8B-B14F-4D97-AF65-F5344CB8AC3E}">
        <p14:creationId xmlns:p14="http://schemas.microsoft.com/office/powerpoint/2010/main" val="4195279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Fc is the flux of carbon</a:t>
            </a:r>
            <a:endParaRPr lang="en-US" dirty="0"/>
          </a:p>
        </p:txBody>
      </p:sp>
      <p:sp>
        <p:nvSpPr>
          <p:cNvPr id="4" name="Slide Number Placeholder 3"/>
          <p:cNvSpPr>
            <a:spLocks noGrp="1"/>
          </p:cNvSpPr>
          <p:nvPr>
            <p:ph type="sldNum" sz="quarter" idx="10"/>
          </p:nvPr>
        </p:nvSpPr>
        <p:spPr/>
        <p:txBody>
          <a:bodyPr/>
          <a:lstStyle/>
          <a:p>
            <a:fld id="{CA427637-B26B-49C5-86BB-90804736AAAE}" type="slidenum">
              <a:rPr lang="en-US" smtClean="0"/>
              <a:t>19</a:t>
            </a:fld>
            <a:endParaRPr lang="en-US"/>
          </a:p>
        </p:txBody>
      </p:sp>
    </p:spTree>
    <p:extLst>
      <p:ext uri="{BB962C8B-B14F-4D97-AF65-F5344CB8AC3E}">
        <p14:creationId xmlns:p14="http://schemas.microsoft.com/office/powerpoint/2010/main" val="3152174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Overbar</a:t>
            </a:r>
            <a:r>
              <a:rPr lang="en-US" baseline="0" dirty="0"/>
              <a:t> = means; prime=deviation or variance</a:t>
            </a:r>
          </a:p>
          <a:p>
            <a:endParaRPr lang="en-US" baseline="0" dirty="0"/>
          </a:p>
          <a:p>
            <a:r>
              <a:rPr lang="en-US" sz="1200" kern="1200" dirty="0" err="1">
                <a:solidFill>
                  <a:schemeClr val="tx1"/>
                </a:solidFill>
                <a:effectLst/>
                <a:latin typeface="+mn-lt"/>
                <a:ea typeface="+mn-ea"/>
                <a:cs typeface="+mn-cs"/>
              </a:rPr>
              <a:t>Burba</a:t>
            </a:r>
            <a:r>
              <a:rPr lang="en-US" sz="1200" kern="1200" dirty="0">
                <a:solidFill>
                  <a:schemeClr val="tx1"/>
                </a:solidFill>
                <a:effectLst/>
                <a:latin typeface="+mn-lt"/>
                <a:ea typeface="+mn-ea"/>
                <a:cs typeface="+mn-cs"/>
              </a:rPr>
              <a:t>, G., 2013. Eddy Covariance Method for Scientific, Industrial, Agricultural and Regulatory Applications: A Field Book on Measuring Ecosystem Gas Exchange and Areal Emission Rates. LI-COR Biosciences, Lincoln, USA, Hard- and Softbound, 331 pp. ISBN: 978-0-61576827-4</a:t>
            </a:r>
            <a:endParaRPr lang="en-US" dirty="0"/>
          </a:p>
        </p:txBody>
      </p:sp>
      <p:sp>
        <p:nvSpPr>
          <p:cNvPr id="4" name="Slide Number Placeholder 3"/>
          <p:cNvSpPr>
            <a:spLocks noGrp="1"/>
          </p:cNvSpPr>
          <p:nvPr>
            <p:ph type="sldNum" sz="quarter" idx="10"/>
          </p:nvPr>
        </p:nvSpPr>
        <p:spPr/>
        <p:txBody>
          <a:bodyPr/>
          <a:lstStyle/>
          <a:p>
            <a:fld id="{CA427637-B26B-49C5-86BB-90804736AAAE}" type="slidenum">
              <a:rPr lang="en-US" smtClean="0"/>
              <a:t>20</a:t>
            </a:fld>
            <a:endParaRPr lang="en-US"/>
          </a:p>
        </p:txBody>
      </p:sp>
    </p:spTree>
    <p:extLst>
      <p:ext uri="{BB962C8B-B14F-4D97-AF65-F5344CB8AC3E}">
        <p14:creationId xmlns:p14="http://schemas.microsoft.com/office/powerpoint/2010/main" val="2426181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after </a:t>
            </a:r>
            <a:r>
              <a:rPr lang="en-US" sz="1200" dirty="0" err="1"/>
              <a:t>Baldocchi</a:t>
            </a:r>
            <a:r>
              <a:rPr lang="en-US" sz="1200" dirty="0"/>
              <a:t>, UC Berkley, ESPM 228,</a:t>
            </a:r>
            <a:r>
              <a:rPr lang="en-US" sz="1200" baseline="0" dirty="0"/>
              <a:t> Adv. Topics in </a:t>
            </a:r>
            <a:r>
              <a:rPr lang="en-US" sz="1200" baseline="0" dirty="0" err="1"/>
              <a:t>Micromet</a:t>
            </a:r>
            <a:r>
              <a:rPr lang="en-US" sz="1200" baseline="0" dirty="0"/>
              <a:t> &amp; Biomet, Lecture 3,”Micromet Flux Meas.” Methods, slide #11,12</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CA427637-B26B-49C5-86BB-90804736AAAE}" type="slidenum">
              <a:rPr lang="en-US" smtClean="0"/>
              <a:t>21</a:t>
            </a:fld>
            <a:endParaRPr lang="en-US"/>
          </a:p>
        </p:txBody>
      </p:sp>
    </p:spTree>
    <p:extLst>
      <p:ext uri="{BB962C8B-B14F-4D97-AF65-F5344CB8AC3E}">
        <p14:creationId xmlns:p14="http://schemas.microsoft.com/office/powerpoint/2010/main" val="3630832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Carbon balance ultimately is called NEE= Net Ecosystem Exchange</a:t>
            </a:r>
          </a:p>
          <a:p>
            <a:endParaRPr lang="en-US" dirty="0"/>
          </a:p>
          <a:p>
            <a:r>
              <a:rPr lang="en-US" dirty="0"/>
              <a:t>Components: </a:t>
            </a:r>
          </a:p>
          <a:p>
            <a:endParaRPr lang="en-US" dirty="0"/>
          </a:p>
          <a:p>
            <a:r>
              <a:rPr lang="en-US" dirty="0"/>
              <a:t>Photosynthesis, respiration from autotrophs/plants and heterotrophs (microbes/animals), aquatic losses (usually ignored), erosional losses (usually ignored)</a:t>
            </a:r>
          </a:p>
          <a:p>
            <a:r>
              <a:rPr lang="en-US" dirty="0"/>
              <a:t>Often NEE (net ecosystem exchange)=GPP (gross primary production)-Respiration (of autotrophs and heterotrophs)</a:t>
            </a:r>
          </a:p>
        </p:txBody>
      </p:sp>
      <p:sp>
        <p:nvSpPr>
          <p:cNvPr id="4" name="Slide Number Placeholder 3"/>
          <p:cNvSpPr>
            <a:spLocks noGrp="1"/>
          </p:cNvSpPr>
          <p:nvPr>
            <p:ph type="sldNum" sz="quarter" idx="5"/>
          </p:nvPr>
        </p:nvSpPr>
        <p:spPr/>
        <p:txBody>
          <a:bodyPr/>
          <a:lstStyle/>
          <a:p>
            <a:fld id="{07B0A837-D59F-C44A-8FB4-D7E77D866CA0}" type="slidenum">
              <a:rPr lang="en-US" smtClean="0"/>
              <a:t>2</a:t>
            </a:fld>
            <a:endParaRPr lang="en-US"/>
          </a:p>
        </p:txBody>
      </p:sp>
    </p:spTree>
    <p:extLst>
      <p:ext uri="{BB962C8B-B14F-4D97-AF65-F5344CB8AC3E}">
        <p14:creationId xmlns:p14="http://schemas.microsoft.com/office/powerpoint/2010/main" val="2303756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have done some of this in lab already. Measuring soil respiration is a component. Scientists often measure soil respiration (microbial respiration) and annual plant growth (which is equal to plant NPP). </a:t>
            </a:r>
          </a:p>
          <a:p>
            <a:endParaRPr lang="en-US" dirty="0"/>
          </a:p>
          <a:p>
            <a:r>
              <a:rPr lang="en-US" dirty="0"/>
              <a:t>In short-statured ecosystems, you can place a chamber over the whole ecosystem and measure the CO2 fluxes in and out. In these methods you need multiple samples to account for ecosystem heterogeneity and multiple timepoints to be able to estimate over the whole year.</a:t>
            </a:r>
          </a:p>
          <a:p>
            <a:endParaRPr lang="en-US" dirty="0"/>
          </a:p>
          <a:p>
            <a:r>
              <a:rPr lang="en-US" dirty="0"/>
              <a:t>Another way is with eddy covariance, which can use a single tower to measure a whole ecosystem. Advantages are that you get high temporal resolution, but only one spot. Eddy Covariance measures NEE directly. </a:t>
            </a:r>
          </a:p>
          <a:p>
            <a:endParaRPr lang="en-US" dirty="0"/>
          </a:p>
          <a:p>
            <a:r>
              <a:rPr lang="en-US" dirty="0"/>
              <a:t>There is also eddy covariance on aircraft, which can give you high spatial resolution (but no temporal resolution)</a:t>
            </a:r>
          </a:p>
        </p:txBody>
      </p:sp>
      <p:sp>
        <p:nvSpPr>
          <p:cNvPr id="4" name="Slide Number Placeholder 3"/>
          <p:cNvSpPr>
            <a:spLocks noGrp="1"/>
          </p:cNvSpPr>
          <p:nvPr>
            <p:ph type="sldNum" sz="quarter" idx="5"/>
          </p:nvPr>
        </p:nvSpPr>
        <p:spPr/>
        <p:txBody>
          <a:bodyPr/>
          <a:lstStyle/>
          <a:p>
            <a:fld id="{07B0A837-D59F-C44A-8FB4-D7E77D866CA0}" type="slidenum">
              <a:rPr lang="en-US" smtClean="0"/>
              <a:t>3</a:t>
            </a:fld>
            <a:endParaRPr lang="en-US"/>
          </a:p>
        </p:txBody>
      </p:sp>
    </p:spTree>
    <p:extLst>
      <p:ext uri="{BB962C8B-B14F-4D97-AF65-F5344CB8AC3E}">
        <p14:creationId xmlns:p14="http://schemas.microsoft.com/office/powerpoint/2010/main" val="657441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Burba</a:t>
            </a:r>
            <a:r>
              <a:rPr lang="en-US" sz="1200" kern="1200" dirty="0">
                <a:solidFill>
                  <a:schemeClr val="tx1"/>
                </a:solidFill>
                <a:effectLst/>
                <a:latin typeface="+mn-lt"/>
                <a:ea typeface="+mn-ea"/>
                <a:cs typeface="+mn-cs"/>
              </a:rPr>
              <a:t>, G., 2013. Eddy Covariance Method for Scientific, Industrial, Agricultural and Regulatory Applications: A Field Book on Measuring Ecosystem Gas Exchange and Areal Emission Rates. LI-COR Biosciences, Lincoln, USA, Hard- and Softbound, 331 pp. ISBN: 978-0-61576827-4</a:t>
            </a:r>
            <a:endParaRPr lang="en-US" dirty="0"/>
          </a:p>
        </p:txBody>
      </p:sp>
      <p:sp>
        <p:nvSpPr>
          <p:cNvPr id="4" name="Slide Number Placeholder 3"/>
          <p:cNvSpPr>
            <a:spLocks noGrp="1"/>
          </p:cNvSpPr>
          <p:nvPr>
            <p:ph type="sldNum" sz="quarter" idx="10"/>
          </p:nvPr>
        </p:nvSpPr>
        <p:spPr/>
        <p:txBody>
          <a:bodyPr/>
          <a:lstStyle/>
          <a:p>
            <a:fld id="{CA427637-B26B-49C5-86BB-90804736AAAE}" type="slidenum">
              <a:rPr lang="en-US" smtClean="0"/>
              <a:t>4</a:t>
            </a:fld>
            <a:endParaRPr lang="en-US"/>
          </a:p>
        </p:txBody>
      </p:sp>
    </p:spTree>
    <p:extLst>
      <p:ext uri="{BB962C8B-B14F-4D97-AF65-F5344CB8AC3E}">
        <p14:creationId xmlns:p14="http://schemas.microsoft.com/office/powerpoint/2010/main" val="1039041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Burba</a:t>
            </a:r>
            <a:r>
              <a:rPr lang="en-US" sz="1200" kern="1200" dirty="0">
                <a:solidFill>
                  <a:schemeClr val="tx1"/>
                </a:solidFill>
                <a:effectLst/>
                <a:latin typeface="+mn-lt"/>
                <a:ea typeface="+mn-ea"/>
                <a:cs typeface="+mn-cs"/>
              </a:rPr>
              <a:t>, G., 2013. Eddy Covariance Method for Scientific, Industrial, Agricultural and Regulatory Applications: A Field Book on Measuring Ecosystem Gas Exchange and Areal Emission Rates. LI-COR Biosciences, Lincoln, USA, Hard- and Softbound, 331 pp. ISBN: 978-0-61576827-4</a:t>
            </a:r>
            <a:endParaRPr lang="en-US" dirty="0"/>
          </a:p>
        </p:txBody>
      </p:sp>
      <p:sp>
        <p:nvSpPr>
          <p:cNvPr id="4" name="Slide Number Placeholder 3"/>
          <p:cNvSpPr>
            <a:spLocks noGrp="1"/>
          </p:cNvSpPr>
          <p:nvPr>
            <p:ph type="sldNum" sz="quarter" idx="10"/>
          </p:nvPr>
        </p:nvSpPr>
        <p:spPr/>
        <p:txBody>
          <a:bodyPr/>
          <a:lstStyle/>
          <a:p>
            <a:fld id="{CA427637-B26B-49C5-86BB-90804736AAAE}" type="slidenum">
              <a:rPr lang="en-US" smtClean="0"/>
              <a:t>6</a:t>
            </a:fld>
            <a:endParaRPr lang="en-US"/>
          </a:p>
        </p:txBody>
      </p:sp>
    </p:spTree>
    <p:extLst>
      <p:ext uri="{BB962C8B-B14F-4D97-AF65-F5344CB8AC3E}">
        <p14:creationId xmlns:p14="http://schemas.microsoft.com/office/powerpoint/2010/main" val="1031674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different heights of eddy covariance towers in crops versus rainforests. In order to make the measurement, the tower must be above the plant canopy. Also the taller the tower, the larger the footprint that it is measuring from. </a:t>
            </a:r>
          </a:p>
        </p:txBody>
      </p:sp>
      <p:sp>
        <p:nvSpPr>
          <p:cNvPr id="4" name="Slide Number Placeholder 3"/>
          <p:cNvSpPr>
            <a:spLocks noGrp="1"/>
          </p:cNvSpPr>
          <p:nvPr>
            <p:ph type="sldNum" sz="quarter" idx="5"/>
          </p:nvPr>
        </p:nvSpPr>
        <p:spPr/>
        <p:txBody>
          <a:bodyPr/>
          <a:lstStyle/>
          <a:p>
            <a:fld id="{07B0A837-D59F-C44A-8FB4-D7E77D866CA0}" type="slidenum">
              <a:rPr lang="en-US" smtClean="0"/>
              <a:t>7</a:t>
            </a:fld>
            <a:endParaRPr lang="en-US"/>
          </a:p>
        </p:txBody>
      </p:sp>
    </p:spTree>
    <p:extLst>
      <p:ext uri="{BB962C8B-B14F-4D97-AF65-F5344CB8AC3E}">
        <p14:creationId xmlns:p14="http://schemas.microsoft.com/office/powerpoint/2010/main" val="2337627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Burba</a:t>
            </a:r>
            <a:r>
              <a:rPr lang="en-US" sz="1200" kern="1200" dirty="0">
                <a:solidFill>
                  <a:schemeClr val="tx1"/>
                </a:solidFill>
                <a:effectLst/>
                <a:latin typeface="+mn-lt"/>
                <a:ea typeface="+mn-ea"/>
                <a:cs typeface="+mn-cs"/>
              </a:rPr>
              <a:t>, G., 2013. Eddy Covariance Method for Scientific, Industrial, Agricultural and Regulatory Applications: A Field Book on Measuring Ecosystem Gas Exchange and Areal Emission Rates. LI-COR Biosciences, Lincoln, USA, Hard- and Softbound, 331 pp. ISBN: 978-0-61576827-4</a:t>
            </a:r>
            <a:endParaRPr lang="en-US" dirty="0"/>
          </a:p>
        </p:txBody>
      </p:sp>
      <p:sp>
        <p:nvSpPr>
          <p:cNvPr id="4" name="Slide Number Placeholder 3"/>
          <p:cNvSpPr>
            <a:spLocks noGrp="1"/>
          </p:cNvSpPr>
          <p:nvPr>
            <p:ph type="sldNum" sz="quarter" idx="10"/>
          </p:nvPr>
        </p:nvSpPr>
        <p:spPr/>
        <p:txBody>
          <a:bodyPr/>
          <a:lstStyle/>
          <a:p>
            <a:fld id="{CA427637-B26B-49C5-86BB-90804736AAAE}" type="slidenum">
              <a:rPr lang="en-US" smtClean="0"/>
              <a:t>8</a:t>
            </a:fld>
            <a:endParaRPr lang="en-US"/>
          </a:p>
        </p:txBody>
      </p:sp>
    </p:spTree>
    <p:extLst>
      <p:ext uri="{BB962C8B-B14F-4D97-AF65-F5344CB8AC3E}">
        <p14:creationId xmlns:p14="http://schemas.microsoft.com/office/powerpoint/2010/main" val="1509986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From </a:t>
            </a:r>
            <a:r>
              <a:rPr lang="en-US" dirty="0" err="1"/>
              <a:t>wikipedia</a:t>
            </a:r>
            <a:endParaRPr lang="en-US" dirty="0"/>
          </a:p>
        </p:txBody>
      </p:sp>
      <p:sp>
        <p:nvSpPr>
          <p:cNvPr id="4" name="Slide Number Placeholder 3"/>
          <p:cNvSpPr>
            <a:spLocks noGrp="1"/>
          </p:cNvSpPr>
          <p:nvPr>
            <p:ph type="sldNum" sz="quarter" idx="5"/>
          </p:nvPr>
        </p:nvSpPr>
        <p:spPr/>
        <p:txBody>
          <a:bodyPr/>
          <a:lstStyle/>
          <a:p>
            <a:fld id="{07B0A837-D59F-C44A-8FB4-D7E77D866CA0}" type="slidenum">
              <a:rPr lang="en-US" smtClean="0"/>
              <a:t>9</a:t>
            </a:fld>
            <a:endParaRPr lang="en-US"/>
          </a:p>
        </p:txBody>
      </p:sp>
    </p:spTree>
    <p:extLst>
      <p:ext uri="{BB962C8B-B14F-4D97-AF65-F5344CB8AC3E}">
        <p14:creationId xmlns:p14="http://schemas.microsoft.com/office/powerpoint/2010/main" val="2002583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after </a:t>
            </a:r>
            <a:r>
              <a:rPr lang="en-US" sz="1200" dirty="0" err="1"/>
              <a:t>Baldocchi</a:t>
            </a:r>
            <a:r>
              <a:rPr lang="en-US" sz="1200" dirty="0"/>
              <a:t>, UC Berkley, ESPM 228,</a:t>
            </a:r>
            <a:r>
              <a:rPr lang="en-US" sz="1200" baseline="0" dirty="0"/>
              <a:t> Adv. Topics in </a:t>
            </a:r>
            <a:r>
              <a:rPr lang="en-US" sz="1200" baseline="0" dirty="0" err="1"/>
              <a:t>Micromet</a:t>
            </a:r>
            <a:r>
              <a:rPr lang="en-US" sz="1200" baseline="0" dirty="0"/>
              <a:t> &amp; Biomet, Lecture 3,”Micromet Flux Meas.” Methods, slide #6</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Overbar</a:t>
            </a:r>
            <a:r>
              <a:rPr lang="en-US" baseline="0" dirty="0"/>
              <a:t> = means; prime=deviation or variance</a:t>
            </a:r>
            <a:endParaRPr lang="en-US" sz="12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t>F is the flux, pa is the air density, w is the vertical wind speed, s is gas mixing ratio (concentration). Covariance is the instantaneous deviation in vertical wind speed from the mean times the instantaneous deviation in the concentration from the mean times the average air density (which is assumed not to change),</a:t>
            </a:r>
            <a:endParaRPr lang="en-US" sz="1200" dirty="0"/>
          </a:p>
          <a:p>
            <a:endParaRPr lang="en-US" dirty="0"/>
          </a:p>
        </p:txBody>
      </p:sp>
      <p:sp>
        <p:nvSpPr>
          <p:cNvPr id="4" name="Slide Number Placeholder 3"/>
          <p:cNvSpPr>
            <a:spLocks noGrp="1"/>
          </p:cNvSpPr>
          <p:nvPr>
            <p:ph type="sldNum" sz="quarter" idx="10"/>
          </p:nvPr>
        </p:nvSpPr>
        <p:spPr/>
        <p:txBody>
          <a:bodyPr/>
          <a:lstStyle/>
          <a:p>
            <a:fld id="{CA427637-B26B-49C5-86BB-90804736AAAE}" type="slidenum">
              <a:rPr lang="en-US" smtClean="0"/>
              <a:t>10</a:t>
            </a:fld>
            <a:endParaRPr lang="en-US"/>
          </a:p>
        </p:txBody>
      </p:sp>
    </p:spTree>
    <p:extLst>
      <p:ext uri="{BB962C8B-B14F-4D97-AF65-F5344CB8AC3E}">
        <p14:creationId xmlns:p14="http://schemas.microsoft.com/office/powerpoint/2010/main" val="2201767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79F2F-07D6-FB43-8AB3-7F8BB429E5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E8D162-FCD0-3748-B8C8-409B1DF7F7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1935AF-8CE3-7842-8451-599FD94B3D5F}"/>
              </a:ext>
            </a:extLst>
          </p:cNvPr>
          <p:cNvSpPr>
            <a:spLocks noGrp="1"/>
          </p:cNvSpPr>
          <p:nvPr>
            <p:ph type="dt" sz="half" idx="10"/>
          </p:nvPr>
        </p:nvSpPr>
        <p:spPr/>
        <p:txBody>
          <a:bodyPr/>
          <a:lstStyle/>
          <a:p>
            <a:fld id="{EF0EC8CF-B2B7-0240-ADFA-11BA04AD95EF}" type="datetimeFigureOut">
              <a:rPr lang="en-US" smtClean="0"/>
              <a:t>4/2/2023</a:t>
            </a:fld>
            <a:endParaRPr lang="en-US"/>
          </a:p>
        </p:txBody>
      </p:sp>
      <p:sp>
        <p:nvSpPr>
          <p:cNvPr id="5" name="Footer Placeholder 4">
            <a:extLst>
              <a:ext uri="{FF2B5EF4-FFF2-40B4-BE49-F238E27FC236}">
                <a16:creationId xmlns:a16="http://schemas.microsoft.com/office/drawing/2014/main" id="{5193189C-5536-4E40-B9E9-B9FCCB6E4F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FB4BB7-B720-1B45-AA50-752EF0A7D720}"/>
              </a:ext>
            </a:extLst>
          </p:cNvPr>
          <p:cNvSpPr>
            <a:spLocks noGrp="1"/>
          </p:cNvSpPr>
          <p:nvPr>
            <p:ph type="sldNum" sz="quarter" idx="12"/>
          </p:nvPr>
        </p:nvSpPr>
        <p:spPr/>
        <p:txBody>
          <a:bodyPr/>
          <a:lstStyle/>
          <a:p>
            <a:fld id="{02CDB73B-ED16-224E-9841-FA3C48DC5E4A}" type="slidenum">
              <a:rPr lang="en-US" smtClean="0"/>
              <a:t>‹#›</a:t>
            </a:fld>
            <a:endParaRPr lang="en-US"/>
          </a:p>
        </p:txBody>
      </p:sp>
    </p:spTree>
    <p:extLst>
      <p:ext uri="{BB962C8B-B14F-4D97-AF65-F5344CB8AC3E}">
        <p14:creationId xmlns:p14="http://schemas.microsoft.com/office/powerpoint/2010/main" val="504099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56C0B-852D-A54E-856E-8A24CC22C0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A08F39-BC96-C346-AF56-FB3DDB0F0D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AEA914-9240-C849-8573-113CB71854D9}"/>
              </a:ext>
            </a:extLst>
          </p:cNvPr>
          <p:cNvSpPr>
            <a:spLocks noGrp="1"/>
          </p:cNvSpPr>
          <p:nvPr>
            <p:ph type="dt" sz="half" idx="10"/>
          </p:nvPr>
        </p:nvSpPr>
        <p:spPr/>
        <p:txBody>
          <a:bodyPr/>
          <a:lstStyle/>
          <a:p>
            <a:fld id="{EF0EC8CF-B2B7-0240-ADFA-11BA04AD95EF}" type="datetimeFigureOut">
              <a:rPr lang="en-US" smtClean="0"/>
              <a:t>4/2/2023</a:t>
            </a:fld>
            <a:endParaRPr lang="en-US"/>
          </a:p>
        </p:txBody>
      </p:sp>
      <p:sp>
        <p:nvSpPr>
          <p:cNvPr id="5" name="Footer Placeholder 4">
            <a:extLst>
              <a:ext uri="{FF2B5EF4-FFF2-40B4-BE49-F238E27FC236}">
                <a16:creationId xmlns:a16="http://schemas.microsoft.com/office/drawing/2014/main" id="{98E81A40-97A9-9F44-B955-9BBE57C461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C3A49B-60E4-3A4B-A228-785391047D01}"/>
              </a:ext>
            </a:extLst>
          </p:cNvPr>
          <p:cNvSpPr>
            <a:spLocks noGrp="1"/>
          </p:cNvSpPr>
          <p:nvPr>
            <p:ph type="sldNum" sz="quarter" idx="12"/>
          </p:nvPr>
        </p:nvSpPr>
        <p:spPr/>
        <p:txBody>
          <a:bodyPr/>
          <a:lstStyle/>
          <a:p>
            <a:fld id="{02CDB73B-ED16-224E-9841-FA3C48DC5E4A}" type="slidenum">
              <a:rPr lang="en-US" smtClean="0"/>
              <a:t>‹#›</a:t>
            </a:fld>
            <a:endParaRPr lang="en-US"/>
          </a:p>
        </p:txBody>
      </p:sp>
    </p:spTree>
    <p:extLst>
      <p:ext uri="{BB962C8B-B14F-4D97-AF65-F5344CB8AC3E}">
        <p14:creationId xmlns:p14="http://schemas.microsoft.com/office/powerpoint/2010/main" val="2930478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E3664B-BE88-D443-97D1-D718CD031F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63127E-C195-0C4D-8552-F42A35F6E9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E3923-0063-0F4C-ACCF-61AC290A1B04}"/>
              </a:ext>
            </a:extLst>
          </p:cNvPr>
          <p:cNvSpPr>
            <a:spLocks noGrp="1"/>
          </p:cNvSpPr>
          <p:nvPr>
            <p:ph type="dt" sz="half" idx="10"/>
          </p:nvPr>
        </p:nvSpPr>
        <p:spPr/>
        <p:txBody>
          <a:bodyPr/>
          <a:lstStyle/>
          <a:p>
            <a:fld id="{EF0EC8CF-B2B7-0240-ADFA-11BA04AD95EF}" type="datetimeFigureOut">
              <a:rPr lang="en-US" smtClean="0"/>
              <a:t>4/2/2023</a:t>
            </a:fld>
            <a:endParaRPr lang="en-US"/>
          </a:p>
        </p:txBody>
      </p:sp>
      <p:sp>
        <p:nvSpPr>
          <p:cNvPr id="5" name="Footer Placeholder 4">
            <a:extLst>
              <a:ext uri="{FF2B5EF4-FFF2-40B4-BE49-F238E27FC236}">
                <a16:creationId xmlns:a16="http://schemas.microsoft.com/office/drawing/2014/main" id="{70D521E5-CE4B-7C42-B1CA-7686D2ECAB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B244E5-AC83-2A42-BDE0-EA889E000E46}"/>
              </a:ext>
            </a:extLst>
          </p:cNvPr>
          <p:cNvSpPr>
            <a:spLocks noGrp="1"/>
          </p:cNvSpPr>
          <p:nvPr>
            <p:ph type="sldNum" sz="quarter" idx="12"/>
          </p:nvPr>
        </p:nvSpPr>
        <p:spPr/>
        <p:txBody>
          <a:bodyPr/>
          <a:lstStyle/>
          <a:p>
            <a:fld id="{02CDB73B-ED16-224E-9841-FA3C48DC5E4A}" type="slidenum">
              <a:rPr lang="en-US" smtClean="0"/>
              <a:t>‹#›</a:t>
            </a:fld>
            <a:endParaRPr lang="en-US"/>
          </a:p>
        </p:txBody>
      </p:sp>
    </p:spTree>
    <p:extLst>
      <p:ext uri="{BB962C8B-B14F-4D97-AF65-F5344CB8AC3E}">
        <p14:creationId xmlns:p14="http://schemas.microsoft.com/office/powerpoint/2010/main" val="751849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C6939-2B43-504B-9F96-68999E8C4B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D57540-2600-2F46-9E65-F53FC3ED88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4466BB-D372-C843-862D-BC458DDD5B6F}"/>
              </a:ext>
            </a:extLst>
          </p:cNvPr>
          <p:cNvSpPr>
            <a:spLocks noGrp="1"/>
          </p:cNvSpPr>
          <p:nvPr>
            <p:ph type="dt" sz="half" idx="10"/>
          </p:nvPr>
        </p:nvSpPr>
        <p:spPr/>
        <p:txBody>
          <a:bodyPr/>
          <a:lstStyle/>
          <a:p>
            <a:fld id="{EF0EC8CF-B2B7-0240-ADFA-11BA04AD95EF}" type="datetimeFigureOut">
              <a:rPr lang="en-US" smtClean="0"/>
              <a:t>4/2/2023</a:t>
            </a:fld>
            <a:endParaRPr lang="en-US"/>
          </a:p>
        </p:txBody>
      </p:sp>
      <p:sp>
        <p:nvSpPr>
          <p:cNvPr id="5" name="Footer Placeholder 4">
            <a:extLst>
              <a:ext uri="{FF2B5EF4-FFF2-40B4-BE49-F238E27FC236}">
                <a16:creationId xmlns:a16="http://schemas.microsoft.com/office/drawing/2014/main" id="{CC8096A0-E7FB-6A45-A0BF-8B9697A1D4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B28DF6-5911-8443-8775-FEAE39916E66}"/>
              </a:ext>
            </a:extLst>
          </p:cNvPr>
          <p:cNvSpPr>
            <a:spLocks noGrp="1"/>
          </p:cNvSpPr>
          <p:nvPr>
            <p:ph type="sldNum" sz="quarter" idx="12"/>
          </p:nvPr>
        </p:nvSpPr>
        <p:spPr/>
        <p:txBody>
          <a:bodyPr/>
          <a:lstStyle/>
          <a:p>
            <a:fld id="{02CDB73B-ED16-224E-9841-FA3C48DC5E4A}" type="slidenum">
              <a:rPr lang="en-US" smtClean="0"/>
              <a:t>‹#›</a:t>
            </a:fld>
            <a:endParaRPr lang="en-US"/>
          </a:p>
        </p:txBody>
      </p:sp>
    </p:spTree>
    <p:extLst>
      <p:ext uri="{BB962C8B-B14F-4D97-AF65-F5344CB8AC3E}">
        <p14:creationId xmlns:p14="http://schemas.microsoft.com/office/powerpoint/2010/main" val="937689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87FAF-491A-A541-8398-FE8AD0A20B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B90B0D-BB0D-8042-965E-812EEA4B66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A64DBD-C5F9-C04A-9426-4059C6BF5A49}"/>
              </a:ext>
            </a:extLst>
          </p:cNvPr>
          <p:cNvSpPr>
            <a:spLocks noGrp="1"/>
          </p:cNvSpPr>
          <p:nvPr>
            <p:ph type="dt" sz="half" idx="10"/>
          </p:nvPr>
        </p:nvSpPr>
        <p:spPr/>
        <p:txBody>
          <a:bodyPr/>
          <a:lstStyle/>
          <a:p>
            <a:fld id="{EF0EC8CF-B2B7-0240-ADFA-11BA04AD95EF}" type="datetimeFigureOut">
              <a:rPr lang="en-US" smtClean="0"/>
              <a:t>4/2/2023</a:t>
            </a:fld>
            <a:endParaRPr lang="en-US"/>
          </a:p>
        </p:txBody>
      </p:sp>
      <p:sp>
        <p:nvSpPr>
          <p:cNvPr id="5" name="Footer Placeholder 4">
            <a:extLst>
              <a:ext uri="{FF2B5EF4-FFF2-40B4-BE49-F238E27FC236}">
                <a16:creationId xmlns:a16="http://schemas.microsoft.com/office/drawing/2014/main" id="{BF225EF8-48C9-D944-8544-70094A74E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F8C362-A5D1-B048-9036-0D377A856880}"/>
              </a:ext>
            </a:extLst>
          </p:cNvPr>
          <p:cNvSpPr>
            <a:spLocks noGrp="1"/>
          </p:cNvSpPr>
          <p:nvPr>
            <p:ph type="sldNum" sz="quarter" idx="12"/>
          </p:nvPr>
        </p:nvSpPr>
        <p:spPr/>
        <p:txBody>
          <a:bodyPr/>
          <a:lstStyle/>
          <a:p>
            <a:fld id="{02CDB73B-ED16-224E-9841-FA3C48DC5E4A}" type="slidenum">
              <a:rPr lang="en-US" smtClean="0"/>
              <a:t>‹#›</a:t>
            </a:fld>
            <a:endParaRPr lang="en-US"/>
          </a:p>
        </p:txBody>
      </p:sp>
    </p:spTree>
    <p:extLst>
      <p:ext uri="{BB962C8B-B14F-4D97-AF65-F5344CB8AC3E}">
        <p14:creationId xmlns:p14="http://schemas.microsoft.com/office/powerpoint/2010/main" val="3172343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FE076-6509-D146-AED2-EF46DD6845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01FFEA-3A93-F141-BB14-F838CC2660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22D405-D849-4344-8EB8-E4A0AE2505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887972-21DF-9144-BE01-BB1C546B3BE7}"/>
              </a:ext>
            </a:extLst>
          </p:cNvPr>
          <p:cNvSpPr>
            <a:spLocks noGrp="1"/>
          </p:cNvSpPr>
          <p:nvPr>
            <p:ph type="dt" sz="half" idx="10"/>
          </p:nvPr>
        </p:nvSpPr>
        <p:spPr/>
        <p:txBody>
          <a:bodyPr/>
          <a:lstStyle/>
          <a:p>
            <a:fld id="{EF0EC8CF-B2B7-0240-ADFA-11BA04AD95EF}" type="datetimeFigureOut">
              <a:rPr lang="en-US" smtClean="0"/>
              <a:t>4/2/2023</a:t>
            </a:fld>
            <a:endParaRPr lang="en-US"/>
          </a:p>
        </p:txBody>
      </p:sp>
      <p:sp>
        <p:nvSpPr>
          <p:cNvPr id="6" name="Footer Placeholder 5">
            <a:extLst>
              <a:ext uri="{FF2B5EF4-FFF2-40B4-BE49-F238E27FC236}">
                <a16:creationId xmlns:a16="http://schemas.microsoft.com/office/drawing/2014/main" id="{B76D042D-D17D-4A46-A80D-884356F473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297DC0-940C-7342-B200-D4966B679DF7}"/>
              </a:ext>
            </a:extLst>
          </p:cNvPr>
          <p:cNvSpPr>
            <a:spLocks noGrp="1"/>
          </p:cNvSpPr>
          <p:nvPr>
            <p:ph type="sldNum" sz="quarter" idx="12"/>
          </p:nvPr>
        </p:nvSpPr>
        <p:spPr/>
        <p:txBody>
          <a:bodyPr/>
          <a:lstStyle/>
          <a:p>
            <a:fld id="{02CDB73B-ED16-224E-9841-FA3C48DC5E4A}" type="slidenum">
              <a:rPr lang="en-US" smtClean="0"/>
              <a:t>‹#›</a:t>
            </a:fld>
            <a:endParaRPr lang="en-US"/>
          </a:p>
        </p:txBody>
      </p:sp>
    </p:spTree>
    <p:extLst>
      <p:ext uri="{BB962C8B-B14F-4D97-AF65-F5344CB8AC3E}">
        <p14:creationId xmlns:p14="http://schemas.microsoft.com/office/powerpoint/2010/main" val="790146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853AE-4699-264B-B3F6-A92889F9CA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4F414D-41E4-4A47-A9B6-1E1021A62F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1F5EA0-9663-DD44-B4E2-197597DBF8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68D4FE-DF3C-1D40-80EF-284869DFA2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3B811-6272-DB44-A2EB-CE9DA9224C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7A5437-CDA6-924E-BB28-337797219634}"/>
              </a:ext>
            </a:extLst>
          </p:cNvPr>
          <p:cNvSpPr>
            <a:spLocks noGrp="1"/>
          </p:cNvSpPr>
          <p:nvPr>
            <p:ph type="dt" sz="half" idx="10"/>
          </p:nvPr>
        </p:nvSpPr>
        <p:spPr/>
        <p:txBody>
          <a:bodyPr/>
          <a:lstStyle/>
          <a:p>
            <a:fld id="{EF0EC8CF-B2B7-0240-ADFA-11BA04AD95EF}" type="datetimeFigureOut">
              <a:rPr lang="en-US" smtClean="0"/>
              <a:t>4/2/2023</a:t>
            </a:fld>
            <a:endParaRPr lang="en-US"/>
          </a:p>
        </p:txBody>
      </p:sp>
      <p:sp>
        <p:nvSpPr>
          <p:cNvPr id="8" name="Footer Placeholder 7">
            <a:extLst>
              <a:ext uri="{FF2B5EF4-FFF2-40B4-BE49-F238E27FC236}">
                <a16:creationId xmlns:a16="http://schemas.microsoft.com/office/drawing/2014/main" id="{80AB1E69-B478-5140-B723-AD07ACF455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A452CB-5CB7-8A45-A3E2-D1A1EB6B92FF}"/>
              </a:ext>
            </a:extLst>
          </p:cNvPr>
          <p:cNvSpPr>
            <a:spLocks noGrp="1"/>
          </p:cNvSpPr>
          <p:nvPr>
            <p:ph type="sldNum" sz="quarter" idx="12"/>
          </p:nvPr>
        </p:nvSpPr>
        <p:spPr/>
        <p:txBody>
          <a:bodyPr/>
          <a:lstStyle/>
          <a:p>
            <a:fld id="{02CDB73B-ED16-224E-9841-FA3C48DC5E4A}" type="slidenum">
              <a:rPr lang="en-US" smtClean="0"/>
              <a:t>‹#›</a:t>
            </a:fld>
            <a:endParaRPr lang="en-US"/>
          </a:p>
        </p:txBody>
      </p:sp>
    </p:spTree>
    <p:extLst>
      <p:ext uri="{BB962C8B-B14F-4D97-AF65-F5344CB8AC3E}">
        <p14:creationId xmlns:p14="http://schemas.microsoft.com/office/powerpoint/2010/main" val="2276517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C1B95-1450-E34F-96AA-0215A0FD0E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AE3553-7C90-114E-B66B-BE756885E049}"/>
              </a:ext>
            </a:extLst>
          </p:cNvPr>
          <p:cNvSpPr>
            <a:spLocks noGrp="1"/>
          </p:cNvSpPr>
          <p:nvPr>
            <p:ph type="dt" sz="half" idx="10"/>
          </p:nvPr>
        </p:nvSpPr>
        <p:spPr/>
        <p:txBody>
          <a:bodyPr/>
          <a:lstStyle/>
          <a:p>
            <a:fld id="{EF0EC8CF-B2B7-0240-ADFA-11BA04AD95EF}" type="datetimeFigureOut">
              <a:rPr lang="en-US" smtClean="0"/>
              <a:t>4/2/2023</a:t>
            </a:fld>
            <a:endParaRPr lang="en-US"/>
          </a:p>
        </p:txBody>
      </p:sp>
      <p:sp>
        <p:nvSpPr>
          <p:cNvPr id="4" name="Footer Placeholder 3">
            <a:extLst>
              <a:ext uri="{FF2B5EF4-FFF2-40B4-BE49-F238E27FC236}">
                <a16:creationId xmlns:a16="http://schemas.microsoft.com/office/drawing/2014/main" id="{D75B3F4B-E275-9249-9A2C-3A939C9AC4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EA8581-36BA-A04F-94E4-72AE4E08E53E}"/>
              </a:ext>
            </a:extLst>
          </p:cNvPr>
          <p:cNvSpPr>
            <a:spLocks noGrp="1"/>
          </p:cNvSpPr>
          <p:nvPr>
            <p:ph type="sldNum" sz="quarter" idx="12"/>
          </p:nvPr>
        </p:nvSpPr>
        <p:spPr/>
        <p:txBody>
          <a:bodyPr/>
          <a:lstStyle/>
          <a:p>
            <a:fld id="{02CDB73B-ED16-224E-9841-FA3C48DC5E4A}" type="slidenum">
              <a:rPr lang="en-US" smtClean="0"/>
              <a:t>‹#›</a:t>
            </a:fld>
            <a:endParaRPr lang="en-US"/>
          </a:p>
        </p:txBody>
      </p:sp>
    </p:spTree>
    <p:extLst>
      <p:ext uri="{BB962C8B-B14F-4D97-AF65-F5344CB8AC3E}">
        <p14:creationId xmlns:p14="http://schemas.microsoft.com/office/powerpoint/2010/main" val="3127544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787801-A13D-7949-974D-2849A70BFAAF}"/>
              </a:ext>
            </a:extLst>
          </p:cNvPr>
          <p:cNvSpPr>
            <a:spLocks noGrp="1"/>
          </p:cNvSpPr>
          <p:nvPr>
            <p:ph type="dt" sz="half" idx="10"/>
          </p:nvPr>
        </p:nvSpPr>
        <p:spPr/>
        <p:txBody>
          <a:bodyPr/>
          <a:lstStyle/>
          <a:p>
            <a:fld id="{EF0EC8CF-B2B7-0240-ADFA-11BA04AD95EF}" type="datetimeFigureOut">
              <a:rPr lang="en-US" smtClean="0"/>
              <a:t>4/2/2023</a:t>
            </a:fld>
            <a:endParaRPr lang="en-US"/>
          </a:p>
        </p:txBody>
      </p:sp>
      <p:sp>
        <p:nvSpPr>
          <p:cNvPr id="3" name="Footer Placeholder 2">
            <a:extLst>
              <a:ext uri="{FF2B5EF4-FFF2-40B4-BE49-F238E27FC236}">
                <a16:creationId xmlns:a16="http://schemas.microsoft.com/office/drawing/2014/main" id="{F34B03B8-E139-AD4E-B4DF-136B6FF402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D50AD1-180B-534F-9300-5CA000A4792E}"/>
              </a:ext>
            </a:extLst>
          </p:cNvPr>
          <p:cNvSpPr>
            <a:spLocks noGrp="1"/>
          </p:cNvSpPr>
          <p:nvPr>
            <p:ph type="sldNum" sz="quarter" idx="12"/>
          </p:nvPr>
        </p:nvSpPr>
        <p:spPr/>
        <p:txBody>
          <a:bodyPr/>
          <a:lstStyle/>
          <a:p>
            <a:fld id="{02CDB73B-ED16-224E-9841-FA3C48DC5E4A}" type="slidenum">
              <a:rPr lang="en-US" smtClean="0"/>
              <a:t>‹#›</a:t>
            </a:fld>
            <a:endParaRPr lang="en-US"/>
          </a:p>
        </p:txBody>
      </p:sp>
    </p:spTree>
    <p:extLst>
      <p:ext uri="{BB962C8B-B14F-4D97-AF65-F5344CB8AC3E}">
        <p14:creationId xmlns:p14="http://schemas.microsoft.com/office/powerpoint/2010/main" val="696492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A997A-8341-CB4E-ADDB-DD38A7CBC0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538547-3404-8546-B130-411D1CC8AA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107845-D019-A440-B0DE-442B7437BA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584E41-A9CD-5542-87F0-295005C28BEE}"/>
              </a:ext>
            </a:extLst>
          </p:cNvPr>
          <p:cNvSpPr>
            <a:spLocks noGrp="1"/>
          </p:cNvSpPr>
          <p:nvPr>
            <p:ph type="dt" sz="half" idx="10"/>
          </p:nvPr>
        </p:nvSpPr>
        <p:spPr/>
        <p:txBody>
          <a:bodyPr/>
          <a:lstStyle/>
          <a:p>
            <a:fld id="{EF0EC8CF-B2B7-0240-ADFA-11BA04AD95EF}" type="datetimeFigureOut">
              <a:rPr lang="en-US" smtClean="0"/>
              <a:t>4/2/2023</a:t>
            </a:fld>
            <a:endParaRPr lang="en-US"/>
          </a:p>
        </p:txBody>
      </p:sp>
      <p:sp>
        <p:nvSpPr>
          <p:cNvPr id="6" name="Footer Placeholder 5">
            <a:extLst>
              <a:ext uri="{FF2B5EF4-FFF2-40B4-BE49-F238E27FC236}">
                <a16:creationId xmlns:a16="http://schemas.microsoft.com/office/drawing/2014/main" id="{7A806813-5CE7-BC4E-8C73-3C5175A9CA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D61E1-386A-D140-AFB5-CA63D6CC9E18}"/>
              </a:ext>
            </a:extLst>
          </p:cNvPr>
          <p:cNvSpPr>
            <a:spLocks noGrp="1"/>
          </p:cNvSpPr>
          <p:nvPr>
            <p:ph type="sldNum" sz="quarter" idx="12"/>
          </p:nvPr>
        </p:nvSpPr>
        <p:spPr/>
        <p:txBody>
          <a:bodyPr/>
          <a:lstStyle/>
          <a:p>
            <a:fld id="{02CDB73B-ED16-224E-9841-FA3C48DC5E4A}" type="slidenum">
              <a:rPr lang="en-US" smtClean="0"/>
              <a:t>‹#›</a:t>
            </a:fld>
            <a:endParaRPr lang="en-US"/>
          </a:p>
        </p:txBody>
      </p:sp>
    </p:spTree>
    <p:extLst>
      <p:ext uri="{BB962C8B-B14F-4D97-AF65-F5344CB8AC3E}">
        <p14:creationId xmlns:p14="http://schemas.microsoft.com/office/powerpoint/2010/main" val="2449420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44A00-5304-0642-B23D-0423F630D4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070B32-4868-C04A-9881-A50AA0BB89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1B1FCC-5A7A-3B41-B3DE-D0C7E2449E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EA9E8E-B57B-A04F-8892-A4C432CDFC4C}"/>
              </a:ext>
            </a:extLst>
          </p:cNvPr>
          <p:cNvSpPr>
            <a:spLocks noGrp="1"/>
          </p:cNvSpPr>
          <p:nvPr>
            <p:ph type="dt" sz="half" idx="10"/>
          </p:nvPr>
        </p:nvSpPr>
        <p:spPr/>
        <p:txBody>
          <a:bodyPr/>
          <a:lstStyle/>
          <a:p>
            <a:fld id="{EF0EC8CF-B2B7-0240-ADFA-11BA04AD95EF}" type="datetimeFigureOut">
              <a:rPr lang="en-US" smtClean="0"/>
              <a:t>4/2/2023</a:t>
            </a:fld>
            <a:endParaRPr lang="en-US"/>
          </a:p>
        </p:txBody>
      </p:sp>
      <p:sp>
        <p:nvSpPr>
          <p:cNvPr id="6" name="Footer Placeholder 5">
            <a:extLst>
              <a:ext uri="{FF2B5EF4-FFF2-40B4-BE49-F238E27FC236}">
                <a16:creationId xmlns:a16="http://schemas.microsoft.com/office/drawing/2014/main" id="{1074F13C-BF70-8940-90E8-BC16B00238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46BD15-C595-DF49-88A4-D8C1884D12D8}"/>
              </a:ext>
            </a:extLst>
          </p:cNvPr>
          <p:cNvSpPr>
            <a:spLocks noGrp="1"/>
          </p:cNvSpPr>
          <p:nvPr>
            <p:ph type="sldNum" sz="quarter" idx="12"/>
          </p:nvPr>
        </p:nvSpPr>
        <p:spPr/>
        <p:txBody>
          <a:bodyPr/>
          <a:lstStyle/>
          <a:p>
            <a:fld id="{02CDB73B-ED16-224E-9841-FA3C48DC5E4A}" type="slidenum">
              <a:rPr lang="en-US" smtClean="0"/>
              <a:t>‹#›</a:t>
            </a:fld>
            <a:endParaRPr lang="en-US"/>
          </a:p>
        </p:txBody>
      </p:sp>
    </p:spTree>
    <p:extLst>
      <p:ext uri="{BB962C8B-B14F-4D97-AF65-F5344CB8AC3E}">
        <p14:creationId xmlns:p14="http://schemas.microsoft.com/office/powerpoint/2010/main" val="400046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39C76D-9C23-9145-9B2C-2F6894C319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B00CE2-ED32-C047-9465-FCBDC3C9FB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C34234-1767-C646-AE92-AB2DE240CE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0EC8CF-B2B7-0240-ADFA-11BA04AD95EF}" type="datetimeFigureOut">
              <a:rPr lang="en-US" smtClean="0"/>
              <a:t>4/2/2023</a:t>
            </a:fld>
            <a:endParaRPr lang="en-US"/>
          </a:p>
        </p:txBody>
      </p:sp>
      <p:sp>
        <p:nvSpPr>
          <p:cNvPr id="5" name="Footer Placeholder 4">
            <a:extLst>
              <a:ext uri="{FF2B5EF4-FFF2-40B4-BE49-F238E27FC236}">
                <a16:creationId xmlns:a16="http://schemas.microsoft.com/office/drawing/2014/main" id="{F912771E-B74E-8646-A753-7874BE172F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C509D3-EF44-4341-B81D-09AAB25055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CDB73B-ED16-224E-9841-FA3C48DC5E4A}" type="slidenum">
              <a:rPr lang="en-US" smtClean="0"/>
              <a:t>‹#›</a:t>
            </a:fld>
            <a:endParaRPr lang="en-US"/>
          </a:p>
        </p:txBody>
      </p:sp>
    </p:spTree>
    <p:extLst>
      <p:ext uri="{BB962C8B-B14F-4D97-AF65-F5344CB8AC3E}">
        <p14:creationId xmlns:p14="http://schemas.microsoft.com/office/powerpoint/2010/main" val="633354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0F030-F964-4F46-8465-00EEC9C1F967}"/>
              </a:ext>
            </a:extLst>
          </p:cNvPr>
          <p:cNvSpPr>
            <a:spLocks noGrp="1"/>
          </p:cNvSpPr>
          <p:nvPr>
            <p:ph type="ctrTitle"/>
          </p:nvPr>
        </p:nvSpPr>
        <p:spPr>
          <a:xfrm>
            <a:off x="1611682" y="111512"/>
            <a:ext cx="9144000" cy="794119"/>
          </a:xfrm>
        </p:spPr>
        <p:txBody>
          <a:bodyPr>
            <a:normAutofit fontScale="90000"/>
          </a:bodyPr>
          <a:lstStyle/>
          <a:p>
            <a:r>
              <a:rPr lang="en-US" dirty="0"/>
              <a:t>Eddy Covariance Data Lab</a:t>
            </a:r>
          </a:p>
        </p:txBody>
      </p:sp>
      <p:sp>
        <p:nvSpPr>
          <p:cNvPr id="3" name="Subtitle 2">
            <a:extLst>
              <a:ext uri="{FF2B5EF4-FFF2-40B4-BE49-F238E27FC236}">
                <a16:creationId xmlns:a16="http://schemas.microsoft.com/office/drawing/2014/main" id="{69EC9B97-8E56-4A40-BA5F-D79DB3F0C87D}"/>
              </a:ext>
            </a:extLst>
          </p:cNvPr>
          <p:cNvSpPr>
            <a:spLocks noGrp="1"/>
          </p:cNvSpPr>
          <p:nvPr>
            <p:ph type="subTitle" idx="1"/>
          </p:nvPr>
        </p:nvSpPr>
        <p:spPr>
          <a:xfrm>
            <a:off x="1611682" y="5952368"/>
            <a:ext cx="9144000" cy="794120"/>
          </a:xfrm>
        </p:spPr>
        <p:txBody>
          <a:bodyPr>
            <a:normAutofit fontScale="77500" lnSpcReduction="20000"/>
          </a:bodyPr>
          <a:lstStyle/>
          <a:p>
            <a:r>
              <a:rPr lang="en-US" dirty="0"/>
              <a:t>BIOL 16: Fall 2020</a:t>
            </a:r>
          </a:p>
          <a:p>
            <a:endParaRPr lang="en-US" sz="900" dirty="0"/>
          </a:p>
          <a:p>
            <a:r>
              <a:rPr lang="en-US" sz="1800" dirty="0"/>
              <a:t>(much of these slides are from LI-COR’s George </a:t>
            </a:r>
            <a:r>
              <a:rPr lang="en-US" sz="1800" dirty="0" err="1"/>
              <a:t>Burba</a:t>
            </a:r>
            <a:r>
              <a:rPr lang="en-US" sz="1800" dirty="0"/>
              <a:t>)</a:t>
            </a:r>
          </a:p>
        </p:txBody>
      </p:sp>
      <p:pic>
        <p:nvPicPr>
          <p:cNvPr id="3074" name="Picture 2" descr="Eddy Covariance | Elite Scientific Instruments Sdn Bhd">
            <a:extLst>
              <a:ext uri="{FF2B5EF4-FFF2-40B4-BE49-F238E27FC236}">
                <a16:creationId xmlns:a16="http://schemas.microsoft.com/office/drawing/2014/main" id="{4FD842E6-2229-C44E-8A6E-EBA4EAAD52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167" y="961987"/>
            <a:ext cx="7405666" cy="493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515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Eddy Covariance</a:t>
            </a:r>
            <a:br>
              <a:rPr lang="en-US" dirty="0"/>
            </a:br>
            <a:r>
              <a:rPr lang="en-US" sz="3600" dirty="0"/>
              <a:t>Flux density: mol/m</a:t>
            </a:r>
            <a:r>
              <a:rPr lang="en-US" sz="3600" baseline="30000" dirty="0"/>
              <a:t>2</a:t>
            </a:r>
            <a:r>
              <a:rPr lang="en-US" sz="3600" dirty="0"/>
              <a: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endParaRPr lang="en-US" i="1" dirty="0"/>
              </a:p>
              <a:p>
                <a:pPr marL="0" indent="0">
                  <a:buNone/>
                </a:pPr>
                <a14:m>
                  <m:oMathPara xmlns:m="http://schemas.openxmlformats.org/officeDocument/2006/math">
                    <m:oMathParaPr>
                      <m:jc m:val="center"/>
                    </m:oMathParaPr>
                    <m:oMath xmlns:m="http://schemas.openxmlformats.org/officeDocument/2006/math">
                      <m:r>
                        <m:rPr>
                          <m:nor/>
                        </m:rPr>
                        <a:rPr lang="en-US" sz="3600" i="1" dirty="0"/>
                        <m:t>F</m:t>
                      </m:r>
                      <m:r>
                        <m:rPr>
                          <m:nor/>
                        </m:rPr>
                        <a:rPr lang="en-US" sz="3600" i="1" dirty="0"/>
                        <m:t> </m:t>
                      </m:r>
                      <m:r>
                        <m:rPr>
                          <m:nor/>
                        </m:rPr>
                        <a:rPr lang="en-US" sz="3600" dirty="0"/>
                        <m:t>= </m:t>
                      </m:r>
                      <m:bar>
                        <m:barPr>
                          <m:pos m:val="top"/>
                          <m:ctrlPr>
                            <a:rPr lang="en-US" sz="3600" i="1" dirty="0">
                              <a:latin typeface="Cambria Math" panose="02040503050406030204" pitchFamily="18" charset="0"/>
                            </a:rPr>
                          </m:ctrlPr>
                        </m:barPr>
                        <m:e>
                          <m:r>
                            <m:rPr>
                              <m:nor/>
                            </m:rPr>
                            <a:rPr lang="el-GR" sz="3600" dirty="0"/>
                            <m:t>ρ</m:t>
                          </m:r>
                          <m:r>
                            <m:rPr>
                              <m:nor/>
                            </m:rPr>
                            <a:rPr lang="en-US" sz="3600" i="1" baseline="-25000" dirty="0"/>
                            <m:t>a</m:t>
                          </m:r>
                          <m:r>
                            <m:rPr>
                              <m:nor/>
                            </m:rPr>
                            <a:rPr lang="en-US" sz="3600" i="1" dirty="0"/>
                            <m:t>ws</m:t>
                          </m:r>
                        </m:e>
                      </m:bar>
                      <m:r>
                        <m:rPr>
                          <m:nor/>
                        </m:rPr>
                        <a:rPr lang="en-US" sz="3600" dirty="0">
                          <a:latin typeface="Cambria Math"/>
                        </a:rPr>
                        <m:t> </m:t>
                      </m:r>
                      <m:r>
                        <m:rPr>
                          <m:nor/>
                        </m:rPr>
                        <a:rPr lang="en-US" sz="3600" dirty="0"/>
                        <m:t>~ </m:t>
                      </m:r>
                      <m:bar>
                        <m:barPr>
                          <m:pos m:val="top"/>
                          <m:ctrlPr>
                            <a:rPr lang="en-US" sz="3600" i="1" dirty="0">
                              <a:latin typeface="Cambria Math" panose="02040503050406030204" pitchFamily="18" charset="0"/>
                            </a:rPr>
                          </m:ctrlPr>
                        </m:barPr>
                        <m:e>
                          <m:r>
                            <m:rPr>
                              <m:nor/>
                            </m:rPr>
                            <a:rPr lang="el-GR" sz="3600" dirty="0"/>
                            <m:t>ρ</m:t>
                          </m:r>
                          <m:r>
                            <m:rPr>
                              <m:nor/>
                            </m:rPr>
                            <a:rPr lang="en-US" sz="3600" i="1" baseline="-25000" dirty="0"/>
                            <m:t>a</m:t>
                          </m:r>
                        </m:e>
                      </m:bar>
                      <m:r>
                        <m:rPr>
                          <m:nor/>
                        </m:rPr>
                        <a:rPr lang="en-US" sz="3600" i="1" dirty="0"/>
                        <m:t> </m:t>
                      </m:r>
                      <m:r>
                        <m:rPr>
                          <m:nor/>
                        </m:rPr>
                        <a:rPr lang="en-US" sz="3600" dirty="0"/>
                        <m:t>∙ </m:t>
                      </m:r>
                      <m:bar>
                        <m:barPr>
                          <m:pos m:val="top"/>
                          <m:ctrlPr>
                            <a:rPr lang="en-US" sz="3600" i="1" dirty="0">
                              <a:latin typeface="Cambria Math" panose="02040503050406030204" pitchFamily="18" charset="0"/>
                            </a:rPr>
                          </m:ctrlPr>
                        </m:barPr>
                        <m:e>
                          <m:r>
                            <m:rPr>
                              <m:nor/>
                            </m:rPr>
                            <a:rPr lang="en-US" sz="3600" i="1" dirty="0"/>
                            <m:t>w</m:t>
                          </m:r>
                          <m:r>
                            <m:rPr>
                              <m:nor/>
                            </m:rPr>
                            <a:rPr lang="en-US" sz="3600" dirty="0"/>
                            <m:t>′ </m:t>
                          </m:r>
                          <m:r>
                            <m:rPr>
                              <m:nor/>
                            </m:rPr>
                            <a:rPr lang="en-US" sz="3600" i="1" dirty="0"/>
                            <m:t>s</m:t>
                          </m:r>
                          <m:r>
                            <m:rPr>
                              <m:nor/>
                            </m:rPr>
                            <a:rPr lang="en-US" sz="3600" i="1" dirty="0"/>
                            <m:t> </m:t>
                          </m:r>
                          <m:r>
                            <m:rPr>
                              <m:nor/>
                            </m:rPr>
                            <a:rPr lang="en-US" sz="3600" dirty="0"/>
                            <m:t>′ </m:t>
                          </m:r>
                        </m:e>
                      </m:bar>
                    </m:oMath>
                  </m:oMathPara>
                </a14:m>
                <a:endParaRPr lang="en-US" sz="3600" dirty="0"/>
              </a:p>
              <a:p>
                <a:pPr marL="0" indent="0" algn="ctr">
                  <a:buNone/>
                </a:pPr>
                <a:endParaRPr lang="en-US" sz="3600" dirty="0"/>
              </a:p>
              <a:p>
                <a:pPr marL="0" indent="0" algn="ctr">
                  <a:buNone/>
                </a:pPr>
                <a14:m>
                  <m:oMathPara xmlns:m="http://schemas.openxmlformats.org/officeDocument/2006/math">
                    <m:oMathParaPr>
                      <m:jc m:val="center"/>
                    </m:oMathParaPr>
                    <m:oMath xmlns:m="http://schemas.openxmlformats.org/officeDocument/2006/math">
                      <m:r>
                        <a:rPr lang="en-US" sz="3600" i="1">
                          <a:latin typeface="Cambria Math"/>
                        </a:rPr>
                        <m:t>𝑠</m:t>
                      </m:r>
                      <m:r>
                        <a:rPr lang="en-US" sz="3600" i="1">
                          <a:latin typeface="Cambria Math"/>
                        </a:rPr>
                        <m:t>=(</m:t>
                      </m:r>
                      <m:f>
                        <m:fPr>
                          <m:ctrlPr>
                            <a:rPr lang="en-US" sz="3600" i="1">
                              <a:latin typeface="Cambria Math" panose="02040503050406030204" pitchFamily="18" charset="0"/>
                            </a:rPr>
                          </m:ctrlPr>
                        </m:fPr>
                        <m:num>
                          <m:sSub>
                            <m:sSubPr>
                              <m:ctrlPr>
                                <a:rPr lang="en-US" sz="3600" i="1">
                                  <a:latin typeface="Cambria Math" panose="02040503050406030204" pitchFamily="18" charset="0"/>
                                </a:rPr>
                              </m:ctrlPr>
                            </m:sSubPr>
                            <m:e>
                              <m:r>
                                <a:rPr lang="en-US" sz="3600" i="1">
                                  <a:latin typeface="Cambria Math"/>
                                  <a:ea typeface="Cambria Math"/>
                                </a:rPr>
                                <m:t>𝜌</m:t>
                              </m:r>
                            </m:e>
                            <m:sub>
                              <m:r>
                                <a:rPr lang="en-US" sz="3600" i="1">
                                  <a:latin typeface="Cambria Math"/>
                                </a:rPr>
                                <m:t>𝑐</m:t>
                              </m:r>
                            </m:sub>
                          </m:sSub>
                        </m:num>
                        <m:den>
                          <m:sSub>
                            <m:sSubPr>
                              <m:ctrlPr>
                                <a:rPr lang="en-US" sz="3600" i="1">
                                  <a:latin typeface="Cambria Math" panose="02040503050406030204" pitchFamily="18" charset="0"/>
                                </a:rPr>
                              </m:ctrlPr>
                            </m:sSubPr>
                            <m:e>
                              <m:r>
                                <a:rPr lang="en-US" sz="3600" i="1">
                                  <a:latin typeface="Cambria Math"/>
                                  <a:ea typeface="Cambria Math"/>
                                </a:rPr>
                                <m:t>𝜌</m:t>
                              </m:r>
                            </m:e>
                            <m:sub>
                              <m:r>
                                <a:rPr lang="en-US" sz="3600" i="1">
                                  <a:latin typeface="Cambria Math"/>
                                </a:rPr>
                                <m:t>𝑎</m:t>
                              </m:r>
                            </m:sub>
                          </m:sSub>
                        </m:den>
                      </m:f>
                      <m:r>
                        <a:rPr lang="en-US" sz="3600" i="1">
                          <a:latin typeface="Cambria Math"/>
                        </a:rPr>
                        <m:t>)</m:t>
                      </m:r>
                    </m:oMath>
                  </m:oMathPara>
                </a14:m>
                <a:endParaRPr lang="en-US" sz="3600" dirty="0"/>
              </a:p>
              <a:p>
                <a:pPr marL="0" indent="0" algn="ctr">
                  <a:buNone/>
                </a:pPr>
                <a:endParaRPr lang="en-US" sz="3600" dirty="0"/>
              </a:p>
              <a:p>
                <a:pPr marL="0" indent="0" algn="ctr">
                  <a:buNone/>
                </a:pPr>
                <a:r>
                  <a:rPr lang="en-US" dirty="0"/>
                  <a:t>where s is the mixing ratio of the density of CO</a:t>
                </a:r>
                <a:r>
                  <a:rPr lang="en-US" baseline="-25000" dirty="0"/>
                  <a:t>2</a:t>
                </a:r>
                <a:r>
                  <a:rPr lang="en-US" dirty="0"/>
                  <a:t> (</a:t>
                </a:r>
                <a:r>
                  <a:rPr lang="el-GR" dirty="0"/>
                  <a:t>ρ</a:t>
                </a:r>
                <a:r>
                  <a:rPr lang="en-US" baseline="-25000" dirty="0"/>
                  <a:t>c</a:t>
                </a:r>
                <a:r>
                  <a:rPr lang="en-US" dirty="0"/>
                  <a:t>) to the density of dry air (</a:t>
                </a:r>
                <a:r>
                  <a:rPr lang="el-GR" dirty="0"/>
                  <a:t>ρ</a:t>
                </a:r>
                <a:r>
                  <a:rPr lang="en-US" baseline="-25000" dirty="0"/>
                  <a:t>a</a:t>
                </a:r>
                <a:r>
                  <a:rPr lang="en-US" dirty="0"/>
                  <a:t>) aka concentration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
        <p:nvSpPr>
          <p:cNvPr id="4" name="TextBox 3"/>
          <p:cNvSpPr txBox="1"/>
          <p:nvPr/>
        </p:nvSpPr>
        <p:spPr>
          <a:xfrm>
            <a:off x="8839200" y="3124201"/>
            <a:ext cx="1191416" cy="646331"/>
          </a:xfrm>
          <a:prstGeom prst="rect">
            <a:avLst/>
          </a:prstGeom>
          <a:noFill/>
        </p:spPr>
        <p:txBody>
          <a:bodyPr wrap="none" rtlCol="0">
            <a:spAutoFit/>
          </a:bodyPr>
          <a:lstStyle/>
          <a:p>
            <a:pPr algn="ctr"/>
            <a:r>
              <a:rPr lang="en-US" dirty="0"/>
              <a:t>covariance</a:t>
            </a:r>
          </a:p>
          <a:p>
            <a:pPr algn="ctr"/>
            <a:r>
              <a:rPr lang="en-US" dirty="0"/>
              <a:t>term</a:t>
            </a:r>
          </a:p>
        </p:txBody>
      </p:sp>
      <p:cxnSp>
        <p:nvCxnSpPr>
          <p:cNvPr id="6" name="Straight Arrow Connector 5"/>
          <p:cNvCxnSpPr/>
          <p:nvPr/>
        </p:nvCxnSpPr>
        <p:spPr>
          <a:xfrm flipH="1" flipV="1">
            <a:off x="7848600" y="2514600"/>
            <a:ext cx="1360796"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37E02D1E-92E6-4E7D-B9F2-F20E09E2CF80}" type="slidenum">
              <a:rPr lang="en-US" smtClean="0"/>
              <a:t>10</a:t>
            </a:fld>
            <a:endParaRPr lang="en-US"/>
          </a:p>
        </p:txBody>
      </p:sp>
    </p:spTree>
    <p:extLst>
      <p:ext uri="{BB962C8B-B14F-4D97-AF65-F5344CB8AC3E}">
        <p14:creationId xmlns:p14="http://schemas.microsoft.com/office/powerpoint/2010/main" val="2193908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Eddy Covariance</a:t>
            </a:r>
            <a:br>
              <a:rPr lang="en-US" dirty="0"/>
            </a:br>
            <a:r>
              <a:rPr lang="en-US" sz="3600" dirty="0"/>
              <a:t>Flux density: mol/m</a:t>
            </a:r>
            <a:r>
              <a:rPr lang="en-US" sz="3600" baseline="30000" dirty="0"/>
              <a:t>2</a:t>
            </a:r>
            <a:r>
              <a:rPr lang="en-US" sz="3600" dirty="0"/>
              <a: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endParaRPr lang="en-US" i="1" dirty="0"/>
              </a:p>
              <a:p>
                <a:pPr marL="0" indent="0">
                  <a:buNone/>
                </a:pPr>
                <a14:m>
                  <m:oMathPara xmlns:m="http://schemas.openxmlformats.org/officeDocument/2006/math">
                    <m:oMathParaPr>
                      <m:jc m:val="center"/>
                    </m:oMathParaPr>
                    <m:oMath xmlns:m="http://schemas.openxmlformats.org/officeDocument/2006/math">
                      <m:r>
                        <m:rPr>
                          <m:nor/>
                        </m:rPr>
                        <a:rPr lang="en-US" sz="3600" i="1" dirty="0"/>
                        <m:t>F</m:t>
                      </m:r>
                      <m:r>
                        <m:rPr>
                          <m:nor/>
                        </m:rPr>
                        <a:rPr lang="en-US" sz="3600" i="1" dirty="0"/>
                        <m:t> </m:t>
                      </m:r>
                      <m:r>
                        <m:rPr>
                          <m:nor/>
                        </m:rPr>
                        <a:rPr lang="en-US" sz="3600" dirty="0"/>
                        <m:t>= </m:t>
                      </m:r>
                      <m:bar>
                        <m:barPr>
                          <m:pos m:val="top"/>
                          <m:ctrlPr>
                            <a:rPr lang="en-US" sz="3600" i="1" dirty="0">
                              <a:latin typeface="Cambria Math" panose="02040503050406030204" pitchFamily="18" charset="0"/>
                            </a:rPr>
                          </m:ctrlPr>
                        </m:barPr>
                        <m:e>
                          <m:r>
                            <m:rPr>
                              <m:nor/>
                            </m:rPr>
                            <a:rPr lang="el-GR" sz="3600" dirty="0"/>
                            <m:t>ρ</m:t>
                          </m:r>
                          <m:r>
                            <m:rPr>
                              <m:nor/>
                            </m:rPr>
                            <a:rPr lang="en-US" sz="3600" i="1" baseline="-25000" dirty="0"/>
                            <m:t>a</m:t>
                          </m:r>
                          <m:r>
                            <m:rPr>
                              <m:nor/>
                            </m:rPr>
                            <a:rPr lang="en-US" sz="3600" i="1" dirty="0"/>
                            <m:t>ws</m:t>
                          </m:r>
                        </m:e>
                      </m:bar>
                      <m:r>
                        <m:rPr>
                          <m:nor/>
                        </m:rPr>
                        <a:rPr lang="en-US" sz="3600" dirty="0">
                          <a:latin typeface="Cambria Math"/>
                        </a:rPr>
                        <m:t> </m:t>
                      </m:r>
                      <m:r>
                        <m:rPr>
                          <m:nor/>
                        </m:rPr>
                        <a:rPr lang="en-US" sz="3600" dirty="0"/>
                        <m:t>~ </m:t>
                      </m:r>
                      <m:bar>
                        <m:barPr>
                          <m:pos m:val="top"/>
                          <m:ctrlPr>
                            <a:rPr lang="en-US" sz="3600" i="1" dirty="0">
                              <a:latin typeface="Cambria Math" panose="02040503050406030204" pitchFamily="18" charset="0"/>
                            </a:rPr>
                          </m:ctrlPr>
                        </m:barPr>
                        <m:e>
                          <m:r>
                            <m:rPr>
                              <m:nor/>
                            </m:rPr>
                            <a:rPr lang="el-GR" sz="3600" dirty="0"/>
                            <m:t>ρ</m:t>
                          </m:r>
                          <m:r>
                            <m:rPr>
                              <m:nor/>
                            </m:rPr>
                            <a:rPr lang="en-US" sz="3600" i="1" baseline="-25000" dirty="0"/>
                            <m:t>a</m:t>
                          </m:r>
                        </m:e>
                      </m:bar>
                      <m:r>
                        <m:rPr>
                          <m:nor/>
                        </m:rPr>
                        <a:rPr lang="en-US" sz="3600" i="1" dirty="0"/>
                        <m:t> </m:t>
                      </m:r>
                      <m:r>
                        <m:rPr>
                          <m:nor/>
                        </m:rPr>
                        <a:rPr lang="en-US" sz="3600" dirty="0"/>
                        <m:t>∙ </m:t>
                      </m:r>
                      <m:bar>
                        <m:barPr>
                          <m:pos m:val="top"/>
                          <m:ctrlPr>
                            <a:rPr lang="en-US" sz="3600" i="1" dirty="0">
                              <a:latin typeface="Cambria Math" panose="02040503050406030204" pitchFamily="18" charset="0"/>
                            </a:rPr>
                          </m:ctrlPr>
                        </m:barPr>
                        <m:e>
                          <m:r>
                            <m:rPr>
                              <m:nor/>
                            </m:rPr>
                            <a:rPr lang="en-US" sz="3600" i="1" dirty="0"/>
                            <m:t>w</m:t>
                          </m:r>
                          <m:r>
                            <m:rPr>
                              <m:nor/>
                            </m:rPr>
                            <a:rPr lang="en-US" sz="3600" dirty="0"/>
                            <m:t>′ </m:t>
                          </m:r>
                          <m:r>
                            <m:rPr>
                              <m:nor/>
                            </m:rPr>
                            <a:rPr lang="en-US" sz="3600" i="1" dirty="0"/>
                            <m:t>s</m:t>
                          </m:r>
                          <m:r>
                            <m:rPr>
                              <m:nor/>
                            </m:rPr>
                            <a:rPr lang="en-US" sz="3600" i="1" dirty="0"/>
                            <m:t> </m:t>
                          </m:r>
                          <m:r>
                            <m:rPr>
                              <m:nor/>
                            </m:rPr>
                            <a:rPr lang="en-US" sz="3600" dirty="0"/>
                            <m:t>′ </m:t>
                          </m:r>
                        </m:e>
                      </m:bar>
                    </m:oMath>
                  </m:oMathPara>
                </a14:m>
                <a:endParaRPr lang="en-US" sz="3600" dirty="0"/>
              </a:p>
              <a:p>
                <a:pPr marL="0" indent="0" algn="ctr">
                  <a:buNone/>
                </a:pPr>
                <a:endParaRPr lang="en-US" sz="3600" dirty="0"/>
              </a:p>
              <a:p>
                <a:pPr marL="0" indent="0" algn="ctr">
                  <a:buNone/>
                </a:pPr>
                <a14:m>
                  <m:oMathPara xmlns:m="http://schemas.openxmlformats.org/officeDocument/2006/math">
                    <m:oMathParaPr>
                      <m:jc m:val="center"/>
                    </m:oMathParaPr>
                    <m:oMath xmlns:m="http://schemas.openxmlformats.org/officeDocument/2006/math">
                      <m:r>
                        <a:rPr lang="en-US" sz="3600" i="1">
                          <a:latin typeface="Cambria Math"/>
                        </a:rPr>
                        <m:t>𝑠</m:t>
                      </m:r>
                      <m:r>
                        <a:rPr lang="en-US" sz="3600" i="1">
                          <a:latin typeface="Cambria Math"/>
                        </a:rPr>
                        <m:t>=(</m:t>
                      </m:r>
                      <m:f>
                        <m:fPr>
                          <m:ctrlPr>
                            <a:rPr lang="en-US" sz="3600" i="1">
                              <a:latin typeface="Cambria Math" panose="02040503050406030204" pitchFamily="18" charset="0"/>
                            </a:rPr>
                          </m:ctrlPr>
                        </m:fPr>
                        <m:num>
                          <m:sSub>
                            <m:sSubPr>
                              <m:ctrlPr>
                                <a:rPr lang="en-US" sz="3600" i="1">
                                  <a:latin typeface="Cambria Math" panose="02040503050406030204" pitchFamily="18" charset="0"/>
                                </a:rPr>
                              </m:ctrlPr>
                            </m:sSubPr>
                            <m:e>
                              <m:r>
                                <a:rPr lang="en-US" sz="3600" i="1">
                                  <a:latin typeface="Cambria Math"/>
                                  <a:ea typeface="Cambria Math"/>
                                </a:rPr>
                                <m:t>𝜌</m:t>
                              </m:r>
                            </m:e>
                            <m:sub>
                              <m:r>
                                <a:rPr lang="en-US" sz="3600" i="1">
                                  <a:latin typeface="Cambria Math"/>
                                </a:rPr>
                                <m:t>𝑐</m:t>
                              </m:r>
                            </m:sub>
                          </m:sSub>
                        </m:num>
                        <m:den>
                          <m:sSub>
                            <m:sSubPr>
                              <m:ctrlPr>
                                <a:rPr lang="en-US" sz="3600" i="1">
                                  <a:latin typeface="Cambria Math" panose="02040503050406030204" pitchFamily="18" charset="0"/>
                                </a:rPr>
                              </m:ctrlPr>
                            </m:sSubPr>
                            <m:e>
                              <m:r>
                                <a:rPr lang="en-US" sz="3600" i="1">
                                  <a:latin typeface="Cambria Math"/>
                                  <a:ea typeface="Cambria Math"/>
                                </a:rPr>
                                <m:t>𝜌</m:t>
                              </m:r>
                            </m:e>
                            <m:sub>
                              <m:r>
                                <a:rPr lang="en-US" sz="3600" i="1">
                                  <a:latin typeface="Cambria Math"/>
                                </a:rPr>
                                <m:t>𝑎</m:t>
                              </m:r>
                            </m:sub>
                          </m:sSub>
                        </m:den>
                      </m:f>
                      <m:r>
                        <a:rPr lang="en-US" sz="3600" i="1">
                          <a:latin typeface="Cambria Math"/>
                        </a:rPr>
                        <m:t>)</m:t>
                      </m:r>
                    </m:oMath>
                  </m:oMathPara>
                </a14:m>
                <a:endParaRPr lang="en-US" sz="3600" dirty="0"/>
              </a:p>
              <a:p>
                <a:pPr marL="0" indent="0" algn="ctr">
                  <a:buNone/>
                </a:pPr>
                <a:endParaRPr lang="en-US" sz="3600" dirty="0"/>
              </a:p>
              <a:p>
                <a:pPr marL="0" indent="0" algn="ctr">
                  <a:buNone/>
                </a:pPr>
                <a:r>
                  <a:rPr lang="en-US" dirty="0"/>
                  <a:t>where s is the mixing ratio of the density of CO</a:t>
                </a:r>
                <a:r>
                  <a:rPr lang="en-US" baseline="-25000" dirty="0"/>
                  <a:t>2</a:t>
                </a:r>
                <a:r>
                  <a:rPr lang="en-US" dirty="0"/>
                  <a:t> (</a:t>
                </a:r>
                <a:r>
                  <a:rPr lang="el-GR" dirty="0"/>
                  <a:t>ρ</a:t>
                </a:r>
                <a:r>
                  <a:rPr lang="en-US" baseline="-25000" dirty="0"/>
                  <a:t>c</a:t>
                </a:r>
                <a:r>
                  <a:rPr lang="en-US" dirty="0"/>
                  <a:t>) to the density of dry air (</a:t>
                </a:r>
                <a:r>
                  <a:rPr lang="el-GR" dirty="0"/>
                  <a:t>ρ</a:t>
                </a:r>
                <a:r>
                  <a:rPr lang="en-US" baseline="-25000" dirty="0"/>
                  <a:t>a</a:t>
                </a:r>
                <a:r>
                  <a:rPr lang="en-US" dirty="0"/>
                  <a:t>) aka concentration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
        <p:nvSpPr>
          <p:cNvPr id="4" name="TextBox 3"/>
          <p:cNvSpPr txBox="1"/>
          <p:nvPr/>
        </p:nvSpPr>
        <p:spPr>
          <a:xfrm>
            <a:off x="7466328" y="3124201"/>
            <a:ext cx="3937168" cy="523220"/>
          </a:xfrm>
          <a:prstGeom prst="rect">
            <a:avLst/>
          </a:prstGeom>
          <a:noFill/>
        </p:spPr>
        <p:txBody>
          <a:bodyPr wrap="none" rtlCol="0">
            <a:spAutoFit/>
          </a:bodyPr>
          <a:lstStyle/>
          <a:p>
            <a:pPr algn="ctr"/>
            <a:r>
              <a:rPr lang="en-US" sz="2800" dirty="0">
                <a:solidFill>
                  <a:schemeClr val="accent1">
                    <a:lumMod val="50000"/>
                  </a:schemeClr>
                </a:solidFill>
              </a:rPr>
              <a:t>Measured by gas analyzer</a:t>
            </a:r>
          </a:p>
        </p:txBody>
      </p:sp>
      <p:cxnSp>
        <p:nvCxnSpPr>
          <p:cNvPr id="6" name="Straight Arrow Connector 5"/>
          <p:cNvCxnSpPr/>
          <p:nvPr/>
        </p:nvCxnSpPr>
        <p:spPr>
          <a:xfrm flipH="1" flipV="1">
            <a:off x="7648575" y="2614614"/>
            <a:ext cx="1360796" cy="609600"/>
          </a:xfrm>
          <a:prstGeom prst="straightConnector1">
            <a:avLst/>
          </a:prstGeom>
          <a:ln w="53975">
            <a:tailEnd type="arrow"/>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37E02D1E-92E6-4E7D-B9F2-F20E09E2CF80}" type="slidenum">
              <a:rPr lang="en-US" smtClean="0"/>
              <a:t>11</a:t>
            </a:fld>
            <a:endParaRPr lang="en-US"/>
          </a:p>
        </p:txBody>
      </p:sp>
      <p:cxnSp>
        <p:nvCxnSpPr>
          <p:cNvPr id="7" name="Straight Arrow Connector 6">
            <a:extLst>
              <a:ext uri="{FF2B5EF4-FFF2-40B4-BE49-F238E27FC236}">
                <a16:creationId xmlns:a16="http://schemas.microsoft.com/office/drawing/2014/main" id="{A736AB6C-0B44-0944-ACC9-2D4920BD4933}"/>
              </a:ext>
            </a:extLst>
          </p:cNvPr>
          <p:cNvCxnSpPr>
            <a:cxnSpLocks/>
          </p:cNvCxnSpPr>
          <p:nvPr/>
        </p:nvCxnSpPr>
        <p:spPr>
          <a:xfrm flipH="1">
            <a:off x="7150977" y="1593851"/>
            <a:ext cx="630702" cy="744863"/>
          </a:xfrm>
          <a:prstGeom prst="straightConnector1">
            <a:avLst/>
          </a:prstGeom>
          <a:ln w="53975">
            <a:tailEnd type="arrow"/>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F8D0F6C-E5AC-A644-93E2-5B6A40001A79}"/>
              </a:ext>
            </a:extLst>
          </p:cNvPr>
          <p:cNvSpPr txBox="1"/>
          <p:nvPr/>
        </p:nvSpPr>
        <p:spPr>
          <a:xfrm>
            <a:off x="6750454" y="1123018"/>
            <a:ext cx="4904484" cy="523220"/>
          </a:xfrm>
          <a:prstGeom prst="rect">
            <a:avLst/>
          </a:prstGeom>
          <a:noFill/>
        </p:spPr>
        <p:txBody>
          <a:bodyPr wrap="none" rtlCol="0">
            <a:spAutoFit/>
          </a:bodyPr>
          <a:lstStyle/>
          <a:p>
            <a:pPr algn="ctr"/>
            <a:r>
              <a:rPr lang="en-US" sz="2800" dirty="0">
                <a:solidFill>
                  <a:schemeClr val="accent1">
                    <a:lumMod val="50000"/>
                  </a:schemeClr>
                </a:solidFill>
              </a:rPr>
              <a:t>Measured by sonic anemometer</a:t>
            </a:r>
          </a:p>
        </p:txBody>
      </p:sp>
      <p:cxnSp>
        <p:nvCxnSpPr>
          <p:cNvPr id="10" name="Straight Arrow Connector 9">
            <a:extLst>
              <a:ext uri="{FF2B5EF4-FFF2-40B4-BE49-F238E27FC236}">
                <a16:creationId xmlns:a16="http://schemas.microsoft.com/office/drawing/2014/main" id="{49733F40-2642-4E44-894B-4322EDAC246F}"/>
              </a:ext>
            </a:extLst>
          </p:cNvPr>
          <p:cNvCxnSpPr>
            <a:cxnSpLocks/>
          </p:cNvCxnSpPr>
          <p:nvPr/>
        </p:nvCxnSpPr>
        <p:spPr>
          <a:xfrm flipV="1">
            <a:off x="4496696" y="2851782"/>
            <a:ext cx="1796528" cy="719757"/>
          </a:xfrm>
          <a:prstGeom prst="straightConnector1">
            <a:avLst/>
          </a:prstGeom>
          <a:ln w="53975">
            <a:tailEnd type="arrow"/>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A343190-5BE2-CB4D-ABAD-C2C1D060E0E6}"/>
              </a:ext>
            </a:extLst>
          </p:cNvPr>
          <p:cNvSpPr txBox="1"/>
          <p:nvPr/>
        </p:nvSpPr>
        <p:spPr>
          <a:xfrm>
            <a:off x="1000474" y="3603812"/>
            <a:ext cx="3919535" cy="954107"/>
          </a:xfrm>
          <a:prstGeom prst="rect">
            <a:avLst/>
          </a:prstGeom>
          <a:noFill/>
        </p:spPr>
        <p:txBody>
          <a:bodyPr wrap="none" rtlCol="0">
            <a:spAutoFit/>
          </a:bodyPr>
          <a:lstStyle/>
          <a:p>
            <a:pPr algn="ctr"/>
            <a:r>
              <a:rPr lang="en-US" sz="2800" dirty="0">
                <a:solidFill>
                  <a:schemeClr val="accent1">
                    <a:lumMod val="50000"/>
                  </a:schemeClr>
                </a:solidFill>
              </a:rPr>
              <a:t>Calculated from air T and </a:t>
            </a:r>
          </a:p>
          <a:p>
            <a:pPr algn="ctr"/>
            <a:r>
              <a:rPr lang="en-US" sz="2800" dirty="0">
                <a:solidFill>
                  <a:schemeClr val="accent1">
                    <a:lumMod val="50000"/>
                  </a:schemeClr>
                </a:solidFill>
              </a:rPr>
              <a:t>barometric pressure </a:t>
            </a:r>
          </a:p>
        </p:txBody>
      </p:sp>
    </p:spTree>
    <p:extLst>
      <p:ext uri="{BB962C8B-B14F-4D97-AF65-F5344CB8AC3E}">
        <p14:creationId xmlns:p14="http://schemas.microsoft.com/office/powerpoint/2010/main" val="1495610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339" y="773114"/>
            <a:ext cx="9077325" cy="608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1981200" y="19135"/>
            <a:ext cx="8229600" cy="868362"/>
          </a:xfrm>
        </p:spPr>
        <p:txBody>
          <a:bodyPr/>
          <a:lstStyle/>
          <a:p>
            <a:r>
              <a:rPr lang="en-US" dirty="0"/>
              <a:t>Example of “fast” Data</a:t>
            </a:r>
          </a:p>
        </p:txBody>
      </p:sp>
      <p:sp>
        <p:nvSpPr>
          <p:cNvPr id="2" name="Slide Number Placeholder 1"/>
          <p:cNvSpPr>
            <a:spLocks noGrp="1"/>
          </p:cNvSpPr>
          <p:nvPr>
            <p:ph type="sldNum" sz="quarter" idx="12"/>
          </p:nvPr>
        </p:nvSpPr>
        <p:spPr/>
        <p:txBody>
          <a:bodyPr/>
          <a:lstStyle/>
          <a:p>
            <a:fld id="{37E02D1E-92E6-4E7D-B9F2-F20E09E2CF80}" type="slidenum">
              <a:rPr lang="en-US" smtClean="0"/>
              <a:t>12</a:t>
            </a:fld>
            <a:endParaRPr lang="en-US"/>
          </a:p>
        </p:txBody>
      </p:sp>
      <p:sp>
        <p:nvSpPr>
          <p:cNvPr id="6" name="Rectangle 5"/>
          <p:cNvSpPr/>
          <p:nvPr/>
        </p:nvSpPr>
        <p:spPr>
          <a:xfrm>
            <a:off x="3124200" y="6594892"/>
            <a:ext cx="5715000" cy="307777"/>
          </a:xfrm>
          <a:prstGeom prst="rect">
            <a:avLst/>
          </a:prstGeom>
        </p:spPr>
        <p:txBody>
          <a:bodyPr wrap="square">
            <a:spAutoFit/>
          </a:bodyPr>
          <a:lstStyle/>
          <a:p>
            <a:pPr algn="ctr"/>
            <a:r>
              <a:rPr lang="en-US" sz="1400" dirty="0" err="1"/>
              <a:t>Burba</a:t>
            </a:r>
            <a:r>
              <a:rPr lang="en-US" sz="1400" dirty="0"/>
              <a:t>, Eddy Covariance Method, Part 1, ©  Li-</a:t>
            </a:r>
            <a:r>
              <a:rPr lang="en-US" sz="1400" dirty="0" err="1"/>
              <a:t>Corr</a:t>
            </a:r>
            <a:r>
              <a:rPr lang="en-US" sz="1400" dirty="0"/>
              <a:t>, 2013</a:t>
            </a:r>
          </a:p>
        </p:txBody>
      </p:sp>
      <p:sp>
        <p:nvSpPr>
          <p:cNvPr id="4" name="TextBox 3"/>
          <p:cNvSpPr txBox="1"/>
          <p:nvPr/>
        </p:nvSpPr>
        <p:spPr>
          <a:xfrm>
            <a:off x="8201044" y="6347915"/>
            <a:ext cx="1153586" cy="338554"/>
          </a:xfrm>
          <a:prstGeom prst="rect">
            <a:avLst/>
          </a:prstGeom>
          <a:noFill/>
        </p:spPr>
        <p:txBody>
          <a:bodyPr wrap="none" rtlCol="0">
            <a:spAutoFit/>
          </a:bodyPr>
          <a:lstStyle/>
          <a:p>
            <a:r>
              <a:rPr lang="en-US" sz="1600" dirty="0"/>
              <a:t>(</a:t>
            </a:r>
            <a:r>
              <a:rPr lang="en-US" sz="1600" dirty="0">
                <a:solidFill>
                  <a:srgbClr val="FF0000"/>
                </a:solidFill>
              </a:rPr>
              <a:t>red circles</a:t>
            </a:r>
            <a:r>
              <a:rPr lang="en-US" sz="1600" dirty="0"/>
              <a:t>)</a:t>
            </a:r>
          </a:p>
        </p:txBody>
      </p:sp>
    </p:spTree>
    <p:extLst>
      <p:ext uri="{BB962C8B-B14F-4D97-AF65-F5344CB8AC3E}">
        <p14:creationId xmlns:p14="http://schemas.microsoft.com/office/powerpoint/2010/main" val="3798537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FCBA47-1A75-5241-B03D-638B3036E11F}"/>
              </a:ext>
            </a:extLst>
          </p:cNvPr>
          <p:cNvPicPr>
            <a:picLocks noChangeAspect="1"/>
          </p:cNvPicPr>
          <p:nvPr/>
        </p:nvPicPr>
        <p:blipFill>
          <a:blip r:embed="rId2"/>
          <a:stretch>
            <a:fillRect/>
          </a:stretch>
        </p:blipFill>
        <p:spPr>
          <a:xfrm>
            <a:off x="6924174" y="88900"/>
            <a:ext cx="4953000" cy="6680200"/>
          </a:xfrm>
          <a:prstGeom prst="rect">
            <a:avLst/>
          </a:prstGeom>
        </p:spPr>
      </p:pic>
      <p:sp>
        <p:nvSpPr>
          <p:cNvPr id="3" name="Title 2">
            <a:extLst>
              <a:ext uri="{FF2B5EF4-FFF2-40B4-BE49-F238E27FC236}">
                <a16:creationId xmlns:a16="http://schemas.microsoft.com/office/drawing/2014/main" id="{6AF85C67-4FC0-2D4C-B0C1-060E5F4AAE76}"/>
              </a:ext>
            </a:extLst>
          </p:cNvPr>
          <p:cNvSpPr txBox="1">
            <a:spLocks/>
          </p:cNvSpPr>
          <p:nvPr/>
        </p:nvSpPr>
        <p:spPr>
          <a:xfrm>
            <a:off x="665748" y="388103"/>
            <a:ext cx="8229600" cy="8683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Ameriflux</a:t>
            </a:r>
            <a:r>
              <a:rPr lang="en-US" dirty="0"/>
              <a:t> network of </a:t>
            </a:r>
          </a:p>
          <a:p>
            <a:r>
              <a:rPr lang="en-US" dirty="0"/>
              <a:t>eddy covariance towers</a:t>
            </a:r>
          </a:p>
          <a:p>
            <a:endParaRPr lang="en-US" dirty="0"/>
          </a:p>
          <a:p>
            <a:endParaRPr lang="en-US" dirty="0"/>
          </a:p>
        </p:txBody>
      </p:sp>
      <p:sp>
        <p:nvSpPr>
          <p:cNvPr id="4" name="TextBox 3">
            <a:extLst>
              <a:ext uri="{FF2B5EF4-FFF2-40B4-BE49-F238E27FC236}">
                <a16:creationId xmlns:a16="http://schemas.microsoft.com/office/drawing/2014/main" id="{CF787628-2807-6045-A766-D8A23B35E1C3}"/>
              </a:ext>
            </a:extLst>
          </p:cNvPr>
          <p:cNvSpPr txBox="1"/>
          <p:nvPr/>
        </p:nvSpPr>
        <p:spPr>
          <a:xfrm>
            <a:off x="665748" y="2406315"/>
            <a:ext cx="5646821" cy="2677656"/>
          </a:xfrm>
          <a:prstGeom prst="rect">
            <a:avLst/>
          </a:prstGeom>
          <a:noFill/>
        </p:spPr>
        <p:txBody>
          <a:bodyPr wrap="square" rtlCol="0">
            <a:spAutoFit/>
          </a:bodyPr>
          <a:lstStyle/>
          <a:p>
            <a:r>
              <a:rPr lang="en-US" sz="2400" dirty="0"/>
              <a:t>Important to know carbon balance across ecosystems and how they are responding to global change</a:t>
            </a:r>
          </a:p>
          <a:p>
            <a:endParaRPr lang="en-US" sz="2400" dirty="0"/>
          </a:p>
          <a:p>
            <a:r>
              <a:rPr lang="en-US" sz="2400" dirty="0"/>
              <a:t>Data is essential to validating and verifying Earth System Models that project future greenhouse gas levels</a:t>
            </a:r>
          </a:p>
        </p:txBody>
      </p:sp>
    </p:spTree>
    <p:extLst>
      <p:ext uri="{BB962C8B-B14F-4D97-AF65-F5344CB8AC3E}">
        <p14:creationId xmlns:p14="http://schemas.microsoft.com/office/powerpoint/2010/main" val="159776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2452-A012-DA45-BFDB-7B3EA0B40497}"/>
              </a:ext>
            </a:extLst>
          </p:cNvPr>
          <p:cNvSpPr>
            <a:spLocks noGrp="1"/>
          </p:cNvSpPr>
          <p:nvPr>
            <p:ph type="title"/>
          </p:nvPr>
        </p:nvSpPr>
        <p:spPr>
          <a:xfrm>
            <a:off x="1076739" y="548114"/>
            <a:ext cx="10515600" cy="1325563"/>
          </a:xfrm>
        </p:spPr>
        <p:txBody>
          <a:bodyPr>
            <a:normAutofit fontScale="90000"/>
          </a:bodyPr>
          <a:lstStyle/>
          <a:p>
            <a:r>
              <a:rPr lang="en-US" dirty="0"/>
              <a:t>You will be working with data from an eddy covariance tower in the Silas Little Experimental forest in the New Jersey pine barrens. </a:t>
            </a:r>
          </a:p>
        </p:txBody>
      </p:sp>
      <p:sp>
        <p:nvSpPr>
          <p:cNvPr id="4" name="TextBox 3">
            <a:extLst>
              <a:ext uri="{FF2B5EF4-FFF2-40B4-BE49-F238E27FC236}">
                <a16:creationId xmlns:a16="http://schemas.microsoft.com/office/drawing/2014/main" id="{9D1D530E-E229-2543-9226-C689227D10E6}"/>
              </a:ext>
            </a:extLst>
          </p:cNvPr>
          <p:cNvSpPr txBox="1"/>
          <p:nvPr/>
        </p:nvSpPr>
        <p:spPr>
          <a:xfrm>
            <a:off x="1215887" y="2878429"/>
            <a:ext cx="2938670" cy="923330"/>
          </a:xfrm>
          <a:prstGeom prst="rect">
            <a:avLst/>
          </a:prstGeom>
          <a:noFill/>
        </p:spPr>
        <p:txBody>
          <a:bodyPr wrap="square" rtlCol="0">
            <a:spAutoFit/>
          </a:bodyPr>
          <a:lstStyle/>
          <a:p>
            <a:r>
              <a:rPr lang="en-US" dirty="0"/>
              <a:t>Data were provided by Kenneth Clark of the US Forest Service.</a:t>
            </a:r>
          </a:p>
        </p:txBody>
      </p:sp>
      <p:pic>
        <p:nvPicPr>
          <p:cNvPr id="5" name="Picture 2" descr="The Pine Barrens – Long Island's Nature Sanctuary | WSHU">
            <a:extLst>
              <a:ext uri="{FF2B5EF4-FFF2-40B4-BE49-F238E27FC236}">
                <a16:creationId xmlns:a16="http://schemas.microsoft.com/office/drawing/2014/main" id="{AA57E536-AED7-D74D-9BD8-E9E7EB01DD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267046"/>
            <a:ext cx="6921500" cy="45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347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8580D0-F38F-DB47-BA8A-9649F4E754B9}"/>
              </a:ext>
            </a:extLst>
          </p:cNvPr>
          <p:cNvPicPr>
            <a:picLocks noChangeAspect="1"/>
          </p:cNvPicPr>
          <p:nvPr/>
        </p:nvPicPr>
        <p:blipFill>
          <a:blip r:embed="rId2"/>
          <a:stretch>
            <a:fillRect/>
          </a:stretch>
        </p:blipFill>
        <p:spPr>
          <a:xfrm>
            <a:off x="1416050" y="171450"/>
            <a:ext cx="9359900" cy="6515100"/>
          </a:xfrm>
          <a:prstGeom prst="rect">
            <a:avLst/>
          </a:prstGeom>
        </p:spPr>
      </p:pic>
    </p:spTree>
    <p:extLst>
      <p:ext uri="{BB962C8B-B14F-4D97-AF65-F5344CB8AC3E}">
        <p14:creationId xmlns:p14="http://schemas.microsoft.com/office/powerpoint/2010/main" val="1170438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2452-A012-DA45-BFDB-7B3EA0B40497}"/>
              </a:ext>
            </a:extLst>
          </p:cNvPr>
          <p:cNvSpPr>
            <a:spLocks noGrp="1"/>
          </p:cNvSpPr>
          <p:nvPr>
            <p:ph type="title"/>
          </p:nvPr>
        </p:nvSpPr>
        <p:spPr>
          <a:xfrm>
            <a:off x="838200" y="866166"/>
            <a:ext cx="10515600" cy="4908992"/>
          </a:xfrm>
        </p:spPr>
        <p:txBody>
          <a:bodyPr>
            <a:normAutofit fontScale="90000"/>
          </a:bodyPr>
          <a:lstStyle/>
          <a:p>
            <a:r>
              <a:rPr lang="en-US" dirty="0"/>
              <a:t>You will be working with data from an eddy covariance tower in the New Jersey pine barrens.</a:t>
            </a:r>
            <a:br>
              <a:rPr lang="en-US" dirty="0"/>
            </a:br>
            <a:br>
              <a:rPr lang="en-US" dirty="0"/>
            </a:br>
            <a:r>
              <a:rPr lang="en-US" sz="2800" dirty="0"/>
              <a:t>First, you will explore the raw data to identify eddies and see how the CO2 and wind covaries.</a:t>
            </a:r>
            <a:br>
              <a:rPr lang="en-US" sz="2800" dirty="0"/>
            </a:br>
            <a:br>
              <a:rPr lang="en-US" sz="2800" dirty="0"/>
            </a:br>
            <a:r>
              <a:rPr lang="en-US" sz="2800" dirty="0"/>
              <a:t>Second, you will work with calculated flux data to estimate the annual carbon balance of the ecosystem. </a:t>
            </a:r>
            <a:br>
              <a:rPr lang="en-US" sz="2800" dirty="0"/>
            </a:br>
            <a:r>
              <a:rPr lang="en-US" sz="2800" dirty="0"/>
              <a:t>	- The flux data are reported half hourly</a:t>
            </a:r>
            <a:br>
              <a:rPr lang="en-US" sz="2800" dirty="0"/>
            </a:br>
            <a:r>
              <a:rPr lang="en-US" sz="2800" dirty="0"/>
              <a:t>	- However, &gt;30% of the data is missing and must be gap-filled.</a:t>
            </a:r>
            <a:br>
              <a:rPr lang="en-US" dirty="0"/>
            </a:br>
            <a:r>
              <a:rPr lang="en-US" dirty="0"/>
              <a:t> </a:t>
            </a:r>
          </a:p>
        </p:txBody>
      </p:sp>
    </p:spTree>
    <p:extLst>
      <p:ext uri="{BB962C8B-B14F-4D97-AF65-F5344CB8AC3E}">
        <p14:creationId xmlns:p14="http://schemas.microsoft.com/office/powerpoint/2010/main" val="1069691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EE7F2-8FBD-AD41-B01E-AA9CFE99E9F5}"/>
              </a:ext>
            </a:extLst>
          </p:cNvPr>
          <p:cNvSpPr>
            <a:spLocks noGrp="1"/>
          </p:cNvSpPr>
          <p:nvPr>
            <p:ph type="title"/>
          </p:nvPr>
        </p:nvSpPr>
        <p:spPr>
          <a:xfrm>
            <a:off x="515471" y="365125"/>
            <a:ext cx="10515600" cy="1325563"/>
          </a:xfrm>
        </p:spPr>
        <p:txBody>
          <a:bodyPr/>
          <a:lstStyle/>
          <a:p>
            <a:r>
              <a:rPr lang="en-US" dirty="0"/>
              <a:t>Gap-filling</a:t>
            </a:r>
          </a:p>
        </p:txBody>
      </p:sp>
      <p:sp>
        <p:nvSpPr>
          <p:cNvPr id="3" name="TextBox 2">
            <a:extLst>
              <a:ext uri="{FF2B5EF4-FFF2-40B4-BE49-F238E27FC236}">
                <a16:creationId xmlns:a16="http://schemas.microsoft.com/office/drawing/2014/main" id="{20CB9316-1AFB-E14F-9F8D-CD2538A394AE}"/>
              </a:ext>
            </a:extLst>
          </p:cNvPr>
          <p:cNvSpPr txBox="1"/>
          <p:nvPr/>
        </p:nvSpPr>
        <p:spPr>
          <a:xfrm>
            <a:off x="515471" y="1690688"/>
            <a:ext cx="1036051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When there is no turbulence or rain, the flux cannot be measured. </a:t>
            </a:r>
          </a:p>
          <a:p>
            <a:pPr marL="285750" indent="-285750">
              <a:buFont typeface="Arial" panose="020B0604020202020204" pitchFamily="34" charset="0"/>
              <a:buChar char="•"/>
            </a:pPr>
            <a:endParaRPr lang="en-US" sz="2400" dirty="0"/>
          </a:p>
          <a:p>
            <a:endParaRPr lang="en-US" sz="2400" dirty="0"/>
          </a:p>
          <a:p>
            <a:pPr marL="285750" indent="-285750">
              <a:buFont typeface="Arial" panose="020B0604020202020204" pitchFamily="34" charset="0"/>
              <a:buChar char="•"/>
            </a:pPr>
            <a:r>
              <a:rPr lang="en-US" sz="2400" dirty="0"/>
              <a:t>In order to get an annual estimate of carbon budget, we need to fill in these gaps in the flux data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To do so, we use a regression to relate weather and phenological variables to NEE. We can then use the resulting regression equation and the weather and phenological data collected by the tower to estimate NEE during the gaps.  </a:t>
            </a:r>
          </a:p>
        </p:txBody>
      </p:sp>
    </p:spTree>
    <p:extLst>
      <p:ext uri="{BB962C8B-B14F-4D97-AF65-F5344CB8AC3E}">
        <p14:creationId xmlns:p14="http://schemas.microsoft.com/office/powerpoint/2010/main" val="2720515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2452-A012-DA45-BFDB-7B3EA0B40497}"/>
              </a:ext>
            </a:extLst>
          </p:cNvPr>
          <p:cNvSpPr>
            <a:spLocks noGrp="1"/>
          </p:cNvSpPr>
          <p:nvPr>
            <p:ph type="title"/>
          </p:nvPr>
        </p:nvSpPr>
        <p:spPr>
          <a:xfrm>
            <a:off x="838200" y="548114"/>
            <a:ext cx="10515600" cy="1325563"/>
          </a:xfrm>
        </p:spPr>
        <p:txBody>
          <a:bodyPr>
            <a:normAutofit fontScale="90000"/>
          </a:bodyPr>
          <a:lstStyle/>
          <a:p>
            <a:r>
              <a:rPr lang="en-US" dirty="0"/>
              <a:t>The web module was designed by Quang Nguyen and Pierre </a:t>
            </a:r>
            <a:r>
              <a:rPr lang="en-US" dirty="0" err="1"/>
              <a:t>Desvallons</a:t>
            </a:r>
            <a:r>
              <a:rPr lang="en-US" dirty="0"/>
              <a:t> as part of Dartmouth’s DIFUSE program. </a:t>
            </a:r>
          </a:p>
        </p:txBody>
      </p:sp>
      <p:pic>
        <p:nvPicPr>
          <p:cNvPr id="3" name="Picture 2" descr="A person sitting in front of a flat screen television&#10;&#10;Description automatically generated">
            <a:extLst>
              <a:ext uri="{FF2B5EF4-FFF2-40B4-BE49-F238E27FC236}">
                <a16:creationId xmlns:a16="http://schemas.microsoft.com/office/drawing/2014/main" id="{CF372EC1-4947-6847-A14F-511906AE0476}"/>
              </a:ext>
            </a:extLst>
          </p:cNvPr>
          <p:cNvPicPr/>
          <p:nvPr/>
        </p:nvPicPr>
        <p:blipFill>
          <a:blip r:embed="rId3"/>
          <a:stretch>
            <a:fillRect/>
          </a:stretch>
        </p:blipFill>
        <p:spPr>
          <a:xfrm>
            <a:off x="1533939" y="2548464"/>
            <a:ext cx="5943600" cy="3575685"/>
          </a:xfrm>
          <a:prstGeom prst="rect">
            <a:avLst/>
          </a:prstGeom>
        </p:spPr>
      </p:pic>
      <p:sp>
        <p:nvSpPr>
          <p:cNvPr id="4" name="TextBox 3">
            <a:extLst>
              <a:ext uri="{FF2B5EF4-FFF2-40B4-BE49-F238E27FC236}">
                <a16:creationId xmlns:a16="http://schemas.microsoft.com/office/drawing/2014/main" id="{9D1D530E-E229-2543-9226-C689227D10E6}"/>
              </a:ext>
            </a:extLst>
          </p:cNvPr>
          <p:cNvSpPr txBox="1"/>
          <p:nvPr/>
        </p:nvSpPr>
        <p:spPr>
          <a:xfrm>
            <a:off x="7988162" y="5200819"/>
            <a:ext cx="2127389" cy="923330"/>
          </a:xfrm>
          <a:prstGeom prst="rect">
            <a:avLst/>
          </a:prstGeom>
          <a:noFill/>
        </p:spPr>
        <p:txBody>
          <a:bodyPr wrap="square" rtlCol="0">
            <a:spAutoFit/>
          </a:bodyPr>
          <a:lstStyle/>
          <a:p>
            <a:r>
              <a:rPr lang="en-US" dirty="0"/>
              <a:t>With input from Professor Hicks Pries and Professor Ayres</a:t>
            </a:r>
          </a:p>
        </p:txBody>
      </p:sp>
    </p:spTree>
    <p:extLst>
      <p:ext uri="{BB962C8B-B14F-4D97-AF65-F5344CB8AC3E}">
        <p14:creationId xmlns:p14="http://schemas.microsoft.com/office/powerpoint/2010/main" val="1524710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45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2801" b="10860"/>
          <a:stretch/>
        </p:blipFill>
        <p:spPr bwMode="auto">
          <a:xfrm>
            <a:off x="1657350" y="1198180"/>
            <a:ext cx="8858250" cy="5202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1981200" y="274638"/>
            <a:ext cx="8229600" cy="944562"/>
          </a:xfrm>
        </p:spPr>
        <p:txBody>
          <a:bodyPr/>
          <a:lstStyle/>
          <a:p>
            <a:r>
              <a:rPr lang="en-US" dirty="0"/>
              <a:t>Measurement Principles</a:t>
            </a:r>
          </a:p>
        </p:txBody>
      </p:sp>
      <p:sp>
        <p:nvSpPr>
          <p:cNvPr id="4" name="Rectangle 3"/>
          <p:cNvSpPr/>
          <p:nvPr/>
        </p:nvSpPr>
        <p:spPr>
          <a:xfrm>
            <a:off x="3429000" y="6550224"/>
            <a:ext cx="5562600" cy="307777"/>
          </a:xfrm>
          <a:prstGeom prst="rect">
            <a:avLst/>
          </a:prstGeom>
        </p:spPr>
        <p:txBody>
          <a:bodyPr wrap="square">
            <a:spAutoFit/>
          </a:bodyPr>
          <a:lstStyle/>
          <a:p>
            <a:pPr algn="ctr"/>
            <a:r>
              <a:rPr lang="en-US" sz="1400" dirty="0" err="1"/>
              <a:t>Burba</a:t>
            </a:r>
            <a:r>
              <a:rPr lang="en-US" sz="1400" dirty="0"/>
              <a:t> &amp; Anderson, Intro to the EC Method, Li-Cor, 2010</a:t>
            </a:r>
          </a:p>
        </p:txBody>
      </p:sp>
    </p:spTree>
    <p:extLst>
      <p:ext uri="{BB962C8B-B14F-4D97-AF65-F5344CB8AC3E}">
        <p14:creationId xmlns:p14="http://schemas.microsoft.com/office/powerpoint/2010/main" val="3891936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2452-A012-DA45-BFDB-7B3EA0B40497}"/>
              </a:ext>
            </a:extLst>
          </p:cNvPr>
          <p:cNvSpPr>
            <a:spLocks noGrp="1"/>
          </p:cNvSpPr>
          <p:nvPr>
            <p:ph type="title"/>
          </p:nvPr>
        </p:nvSpPr>
        <p:spPr>
          <a:xfrm>
            <a:off x="740080" y="390177"/>
            <a:ext cx="10515600" cy="1325563"/>
          </a:xfrm>
        </p:spPr>
        <p:txBody>
          <a:bodyPr/>
          <a:lstStyle/>
          <a:p>
            <a:r>
              <a:rPr lang="en-US" dirty="0"/>
              <a:t>What do we mean by carbon balance?</a:t>
            </a:r>
          </a:p>
        </p:txBody>
      </p:sp>
      <p:sp>
        <p:nvSpPr>
          <p:cNvPr id="3" name="Title 1">
            <a:extLst>
              <a:ext uri="{FF2B5EF4-FFF2-40B4-BE49-F238E27FC236}">
                <a16:creationId xmlns:a16="http://schemas.microsoft.com/office/drawing/2014/main" id="{C36871F4-9A44-5949-8E22-466637F4E7BF}"/>
              </a:ext>
            </a:extLst>
          </p:cNvPr>
          <p:cNvSpPr txBox="1">
            <a:spLocks/>
          </p:cNvSpPr>
          <p:nvPr/>
        </p:nvSpPr>
        <p:spPr>
          <a:xfrm>
            <a:off x="740080" y="30477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What are the components of carbon balance?</a:t>
            </a:r>
          </a:p>
        </p:txBody>
      </p:sp>
    </p:spTree>
    <p:extLst>
      <p:ext uri="{BB962C8B-B14F-4D97-AF65-F5344CB8AC3E}">
        <p14:creationId xmlns:p14="http://schemas.microsoft.com/office/powerpoint/2010/main" val="1081991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274638"/>
            <a:ext cx="8229600" cy="868362"/>
          </a:xfrm>
        </p:spPr>
        <p:txBody>
          <a:bodyPr/>
          <a:lstStyle/>
          <a:p>
            <a:r>
              <a:rPr lang="en-US" dirty="0"/>
              <a:t>Practical Formulas</a:t>
            </a:r>
          </a:p>
        </p:txBody>
      </p:sp>
      <p:sp>
        <p:nvSpPr>
          <p:cNvPr id="2" name="Slide Number Placeholder 1"/>
          <p:cNvSpPr>
            <a:spLocks noGrp="1"/>
          </p:cNvSpPr>
          <p:nvPr>
            <p:ph type="sldNum" sz="quarter" idx="12"/>
          </p:nvPr>
        </p:nvSpPr>
        <p:spPr/>
        <p:txBody>
          <a:bodyPr/>
          <a:lstStyle/>
          <a:p>
            <a:fld id="{37E02D1E-92E6-4E7D-B9F2-F20E09E2CF80}" type="slidenum">
              <a:rPr lang="en-US" smtClean="0"/>
              <a:t>20</a:t>
            </a:fld>
            <a:endParaRPr lang="en-US"/>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889" y="1127126"/>
            <a:ext cx="8404225" cy="534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TextBox 4"/>
              <p:cNvSpPr txBox="1"/>
              <p:nvPr/>
            </p:nvSpPr>
            <p:spPr>
              <a:xfrm>
                <a:off x="8077201" y="1552901"/>
                <a:ext cx="1295355" cy="506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m:t>
                      </m:r>
                      <m:bar>
                        <m:barPr>
                          <m:pos m:val="top"/>
                          <m:ctrlPr>
                            <a:rPr lang="en-US" sz="2400" i="1">
                              <a:latin typeface="Cambria Math" panose="02040503050406030204" pitchFamily="18" charset="0"/>
                            </a:rPr>
                          </m:ctrlPr>
                        </m:barPr>
                        <m:e>
                          <m:sSup>
                            <m:sSupPr>
                              <m:ctrlPr>
                                <a:rPr lang="en-US" sz="2400" i="1">
                                  <a:latin typeface="Cambria Math" panose="02040503050406030204" pitchFamily="18" charset="0"/>
                                </a:rPr>
                              </m:ctrlPr>
                            </m:sSupPr>
                            <m:e>
                              <m:r>
                                <a:rPr lang="en-US" sz="2400" i="1">
                                  <a:latin typeface="Cambria Math"/>
                                </a:rPr>
                                <m:t>𝑤</m:t>
                              </m:r>
                            </m:e>
                            <m:sup>
                              <m:r>
                                <a:rPr lang="en-US" sz="2400" i="1">
                                  <a:latin typeface="Cambria Math"/>
                                </a:rPr>
                                <m:t>′</m:t>
                              </m:r>
                            </m:sup>
                          </m:sSup>
                          <m:sSup>
                            <m:sSupPr>
                              <m:ctrlPr>
                                <a:rPr lang="en-US" sz="2400" i="1">
                                  <a:latin typeface="Cambria Math" panose="02040503050406030204" pitchFamily="18" charset="0"/>
                                  <a:ea typeface="Cambria Math"/>
                                </a:rPr>
                              </m:ctrlPr>
                            </m:sSupPr>
                            <m:e>
                              <m:sSub>
                                <m:sSubPr>
                                  <m:ctrlPr>
                                    <a:rPr lang="en-US" sz="2400" i="1">
                                      <a:latin typeface="Cambria Math" panose="02040503050406030204" pitchFamily="18" charset="0"/>
                                      <a:ea typeface="Cambria Math"/>
                                    </a:rPr>
                                  </m:ctrlPr>
                                </m:sSubPr>
                                <m:e>
                                  <m:r>
                                    <a:rPr lang="en-US" sz="2400" i="1">
                                      <a:latin typeface="Cambria Math"/>
                                      <a:ea typeface="Cambria Math"/>
                                    </a:rPr>
                                    <m:t>𝜌</m:t>
                                  </m:r>
                                </m:e>
                                <m:sub>
                                  <m:r>
                                    <a:rPr lang="en-US" sz="2400" i="1">
                                      <a:latin typeface="Cambria Math"/>
                                      <a:ea typeface="Cambria Math"/>
                                    </a:rPr>
                                    <m:t>𝑐</m:t>
                                  </m:r>
                                </m:sub>
                              </m:sSub>
                            </m:e>
                            <m:sup>
                              <m:r>
                                <a:rPr lang="en-US" sz="2400" i="1">
                                  <a:latin typeface="Cambria Math"/>
                                  <a:ea typeface="Cambria Math"/>
                                </a:rPr>
                                <m:t>′</m:t>
                              </m:r>
                            </m:sup>
                          </m:sSup>
                        </m:e>
                      </m:bar>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8077201" y="1552901"/>
                <a:ext cx="1295355" cy="506357"/>
              </a:xfrm>
              <a:prstGeom prst="rect">
                <a:avLst/>
              </a:prstGeom>
              <a:blipFill>
                <a:blip r:embed="rId4"/>
                <a:stretch>
                  <a:fillRect b="-7317"/>
                </a:stretch>
              </a:blipFill>
            </p:spPr>
            <p:txBody>
              <a:bodyPr/>
              <a:lstStyle/>
              <a:p>
                <a:r>
                  <a:rPr lang="en-US">
                    <a:noFill/>
                  </a:rPr>
                  <a:t> </a:t>
                </a:r>
              </a:p>
            </p:txBody>
          </p:sp>
        </mc:Fallback>
      </mc:AlternateContent>
      <p:sp>
        <p:nvSpPr>
          <p:cNvPr id="9" name="Rectangle 8"/>
          <p:cNvSpPr/>
          <p:nvPr/>
        </p:nvSpPr>
        <p:spPr>
          <a:xfrm>
            <a:off x="3124200" y="6474024"/>
            <a:ext cx="5715000" cy="307777"/>
          </a:xfrm>
          <a:prstGeom prst="rect">
            <a:avLst/>
          </a:prstGeom>
        </p:spPr>
        <p:txBody>
          <a:bodyPr wrap="square">
            <a:spAutoFit/>
          </a:bodyPr>
          <a:lstStyle/>
          <a:p>
            <a:pPr algn="ctr"/>
            <a:r>
              <a:rPr lang="en-US" sz="1400" dirty="0" err="1"/>
              <a:t>Burba</a:t>
            </a:r>
            <a:r>
              <a:rPr lang="en-US" sz="1400" dirty="0"/>
              <a:t>, Eddy Covariance Method, Part 1, ©  Li-Cor, 2013</a:t>
            </a:r>
          </a:p>
        </p:txBody>
      </p:sp>
    </p:spTree>
    <p:extLst>
      <p:ext uri="{BB962C8B-B14F-4D97-AF65-F5344CB8AC3E}">
        <p14:creationId xmlns:p14="http://schemas.microsoft.com/office/powerpoint/2010/main" val="3515918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Reynolds Decomposition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center"/>
                    </m:oMathParaPr>
                    <m:oMath xmlns:m="http://schemas.openxmlformats.org/officeDocument/2006/math">
                      <m:bar>
                        <m:barPr>
                          <m:pos m:val="top"/>
                          <m:ctrlPr>
                            <a:rPr lang="en-US" sz="3600" i="1" dirty="0">
                              <a:latin typeface="Cambria Math" panose="02040503050406030204" pitchFamily="18" charset="0"/>
                            </a:rPr>
                          </m:ctrlPr>
                        </m:barPr>
                        <m:e>
                          <m:r>
                            <m:rPr>
                              <m:nor/>
                            </m:rPr>
                            <a:rPr lang="el-GR" sz="3600" dirty="0"/>
                            <m:t>ρ</m:t>
                          </m:r>
                          <m:r>
                            <m:rPr>
                              <m:nor/>
                            </m:rPr>
                            <a:rPr lang="en-US" sz="3600" i="1" baseline="-25000" dirty="0"/>
                            <m:t>a</m:t>
                          </m:r>
                          <m:r>
                            <m:rPr>
                              <m:nor/>
                            </m:rPr>
                            <a:rPr lang="en-US" sz="3600" i="1" dirty="0"/>
                            <m:t>ws</m:t>
                          </m:r>
                        </m:e>
                      </m:bar>
                      <m:r>
                        <m:rPr>
                          <m:nor/>
                        </m:rPr>
                        <a:rPr lang="en-US" sz="3600" dirty="0">
                          <a:latin typeface="Cambria Math"/>
                        </a:rPr>
                        <m:t> </m:t>
                      </m:r>
                      <m:r>
                        <m:rPr>
                          <m:nor/>
                        </m:rPr>
                        <a:rPr lang="en-US" sz="3600" dirty="0"/>
                        <m:t>= </m:t>
                      </m:r>
                      <m:bar>
                        <m:barPr>
                          <m:pos m:val="top"/>
                          <m:ctrlPr>
                            <a:rPr lang="en-US" sz="3600" i="1" dirty="0">
                              <a:latin typeface="Cambria Math" panose="02040503050406030204" pitchFamily="18" charset="0"/>
                            </a:rPr>
                          </m:ctrlPr>
                        </m:barPr>
                        <m:e>
                          <m:r>
                            <m:rPr>
                              <m:nor/>
                            </m:rPr>
                            <a:rPr lang="en-US" sz="3600" i="1" dirty="0">
                              <a:latin typeface="Cambria Math"/>
                            </a:rPr>
                            <m:t>(</m:t>
                          </m:r>
                          <m:bar>
                            <m:barPr>
                              <m:pos m:val="top"/>
                              <m:ctrlPr>
                                <a:rPr lang="en-US" sz="3600" i="1" dirty="0">
                                  <a:latin typeface="Cambria Math" panose="02040503050406030204" pitchFamily="18" charset="0"/>
                                </a:rPr>
                              </m:ctrlPr>
                            </m:barPr>
                            <m:e>
                              <m:r>
                                <a:rPr lang="en-US" sz="3600" i="1" dirty="0">
                                  <a:latin typeface="Cambria Math"/>
                                </a:rPr>
                                <m:t>𝑤</m:t>
                              </m:r>
                            </m:e>
                          </m:bar>
                          <m:r>
                            <m:rPr>
                              <m:nor/>
                            </m:rPr>
                            <a:rPr lang="en-US" sz="3600" i="1" dirty="0"/>
                            <m:t>+</m:t>
                          </m:r>
                          <m:r>
                            <m:rPr>
                              <m:nor/>
                            </m:rPr>
                            <a:rPr lang="en-US" sz="3600" i="1" dirty="0"/>
                            <m:t>w</m:t>
                          </m:r>
                          <m:r>
                            <m:rPr>
                              <m:nor/>
                            </m:rPr>
                            <a:rPr lang="en-US" sz="3600" dirty="0"/>
                            <m:t>′)(</m:t>
                          </m:r>
                          <m:bar>
                            <m:barPr>
                              <m:pos m:val="top"/>
                              <m:ctrlPr>
                                <a:rPr lang="en-US" sz="3600" i="1" dirty="0">
                                  <a:latin typeface="Cambria Math" panose="02040503050406030204" pitchFamily="18" charset="0"/>
                                </a:rPr>
                              </m:ctrlPr>
                            </m:barPr>
                            <m:e>
                              <m:r>
                                <a:rPr lang="en-US" sz="3600" i="1" dirty="0">
                                  <a:latin typeface="Cambria Math"/>
                                </a:rPr>
                                <m:t>𝑠</m:t>
                              </m:r>
                            </m:e>
                          </m:bar>
                          <m:r>
                            <m:rPr>
                              <m:nor/>
                            </m:rPr>
                            <a:rPr lang="en-US" sz="3600" dirty="0"/>
                            <m:t>+ </m:t>
                          </m:r>
                          <m:r>
                            <m:rPr>
                              <m:nor/>
                            </m:rPr>
                            <a:rPr lang="en-US" sz="3600" i="1" dirty="0"/>
                            <m:t>s</m:t>
                          </m:r>
                          <m:r>
                            <m:rPr>
                              <m:nor/>
                            </m:rPr>
                            <a:rPr lang="en-US" sz="3600" i="1" dirty="0"/>
                            <m:t> </m:t>
                          </m:r>
                          <m:r>
                            <m:rPr>
                              <m:nor/>
                            </m:rPr>
                            <a:rPr lang="en-US" sz="3600" dirty="0"/>
                            <m:t>′)(</m:t>
                          </m:r>
                          <m:bar>
                            <m:barPr>
                              <m:pos m:val="top"/>
                              <m:ctrlPr>
                                <a:rPr lang="en-US" sz="3600" i="1" dirty="0">
                                  <a:latin typeface="Cambria Math" panose="02040503050406030204" pitchFamily="18" charset="0"/>
                                </a:rPr>
                              </m:ctrlPr>
                            </m:barPr>
                            <m:e>
                              <m:r>
                                <m:rPr>
                                  <m:nor/>
                                </m:rPr>
                                <a:rPr lang="el-GR" sz="3600" dirty="0"/>
                                <m:t>ρ</m:t>
                              </m:r>
                              <m:r>
                                <m:rPr>
                                  <m:nor/>
                                </m:rPr>
                                <a:rPr lang="en-US" sz="3600" i="1" baseline="-25000" dirty="0"/>
                                <m:t>a</m:t>
                              </m:r>
                            </m:e>
                          </m:bar>
                          <m:r>
                            <m:rPr>
                              <m:nor/>
                            </m:rPr>
                            <a:rPr lang="en-US" sz="3600" dirty="0"/>
                            <m:t>+</m:t>
                          </m:r>
                          <m:r>
                            <m:rPr>
                              <m:nor/>
                            </m:rPr>
                            <a:rPr lang="el-GR" sz="3600" dirty="0"/>
                            <m:t>ρ</m:t>
                          </m:r>
                          <m:r>
                            <m:rPr>
                              <m:nor/>
                            </m:rPr>
                            <a:rPr lang="en-US" sz="3600" i="1" baseline="-25000" dirty="0"/>
                            <m:t>a</m:t>
                          </m:r>
                        </m:e>
                      </m:bar>
                      <m:r>
                        <a:rPr lang="en-US" sz="3600" i="1" dirty="0">
                          <a:latin typeface="Cambria Math"/>
                        </a:rPr>
                        <m:t>′)</m:t>
                      </m:r>
                    </m:oMath>
                  </m:oMathPara>
                </a14:m>
                <a:endParaRPr lang="en-US" sz="3600" dirty="0"/>
              </a:p>
              <a:p>
                <a:pPr marL="0" indent="0" algn="ctr">
                  <a:buNone/>
                </a:pPr>
                <a:endParaRPr lang="en-US" dirty="0"/>
              </a:p>
              <a:p>
                <a:pPr marL="0" indent="0" algn="ctr">
                  <a:buNone/>
                </a:pPr>
                <a:r>
                  <a:rPr lang="en-US" dirty="0"/>
                  <a:t>Flux Averaging Rules</a:t>
                </a:r>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bar>
                        <m:barPr>
                          <m:pos m:val="top"/>
                          <m:ctrlPr>
                            <a:rPr lang="en-US" i="1" smtClean="0">
                              <a:latin typeface="Cambria Math" panose="02040503050406030204" pitchFamily="18" charset="0"/>
                            </a:rPr>
                          </m:ctrlPr>
                        </m:barPr>
                        <m:e>
                          <m:r>
                            <a:rPr lang="en-US" b="0" i="1" smtClean="0">
                              <a:latin typeface="Cambria Math"/>
                            </a:rPr>
                            <m:t>𝑥𝑦</m:t>
                          </m:r>
                        </m:e>
                      </m:bar>
                      <m:r>
                        <a:rPr lang="en-US" b="0" i="1" smtClean="0">
                          <a:latin typeface="Cambria Math"/>
                        </a:rPr>
                        <m:t>=</m:t>
                      </m:r>
                      <m:bar>
                        <m:barPr>
                          <m:pos m:val="top"/>
                          <m:ctrlPr>
                            <a:rPr lang="en-US" b="0" i="1" smtClean="0">
                              <a:latin typeface="Cambria Math" panose="02040503050406030204" pitchFamily="18" charset="0"/>
                            </a:rPr>
                          </m:ctrlPr>
                        </m:barPr>
                        <m:e>
                          <m:r>
                            <a:rPr lang="en-US" b="0" i="1" smtClean="0">
                              <a:latin typeface="Cambria Math"/>
                            </a:rPr>
                            <m:t>𝑥</m:t>
                          </m:r>
                        </m:e>
                      </m:bar>
                      <m:r>
                        <a:rPr lang="en-US" b="0" i="1" smtClean="0">
                          <a:latin typeface="Cambria Math"/>
                        </a:rPr>
                        <m:t> </m:t>
                      </m:r>
                      <m:bar>
                        <m:barPr>
                          <m:pos m:val="top"/>
                          <m:ctrlPr>
                            <a:rPr lang="en-US" b="0" i="1" smtClean="0">
                              <a:latin typeface="Cambria Math" panose="02040503050406030204" pitchFamily="18" charset="0"/>
                            </a:rPr>
                          </m:ctrlPr>
                        </m:barPr>
                        <m:e>
                          <m:r>
                            <a:rPr lang="en-US" b="0" i="1" smtClean="0">
                              <a:latin typeface="Cambria Math"/>
                            </a:rPr>
                            <m:t>𝑦</m:t>
                          </m:r>
                        </m:e>
                      </m:bar>
                      <m:r>
                        <a:rPr lang="en-US" b="0" i="1" smtClean="0">
                          <a:latin typeface="Cambria Math"/>
                        </a:rPr>
                        <m:t>+ </m:t>
                      </m:r>
                      <m:bar>
                        <m:barPr>
                          <m:pos m:val="top"/>
                          <m:ctrlPr>
                            <a:rPr lang="en-US" b="0" i="1" smtClean="0">
                              <a:latin typeface="Cambria Math" panose="02040503050406030204" pitchFamily="18" charset="0"/>
                            </a:rPr>
                          </m:ctrlPr>
                        </m:barPr>
                        <m:e>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m:t>
                              </m:r>
                            </m:sup>
                          </m:sSup>
                          <m:r>
                            <a:rPr lang="en-US" b="0" i="1" smtClean="0">
                              <a:latin typeface="Cambria Math"/>
                            </a:rPr>
                            <m:t>𝑦</m:t>
                          </m:r>
                          <m:r>
                            <a:rPr lang="en-US" b="0" i="1" smtClean="0">
                              <a:latin typeface="Cambria Math"/>
                            </a:rPr>
                            <m:t>′</m:t>
                          </m:r>
                        </m:e>
                      </m:bar>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bar>
                        <m:barPr>
                          <m:pos m:val="top"/>
                          <m:ctrlPr>
                            <a:rPr lang="en-US" i="1" smtClean="0">
                              <a:latin typeface="Cambria Math" panose="02040503050406030204" pitchFamily="18" charset="0"/>
                            </a:rPr>
                          </m:ctrlPr>
                        </m:barPr>
                        <m:e>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m:t>
                              </m:r>
                            </m:sup>
                          </m:sSup>
                        </m:e>
                      </m:bar>
                      <m:r>
                        <a:rPr lang="en-US" b="0" i="1" smtClean="0">
                          <a:latin typeface="Cambria Math"/>
                        </a:rPr>
                        <m:t>=0</m:t>
                      </m:r>
                    </m:oMath>
                  </m:oMathPara>
                </a14:m>
                <a:endParaRPr lang="en-US" b="0" dirty="0"/>
              </a:p>
              <a:p>
                <a:pPr marL="0" indent="0" algn="ctr">
                  <a:buNone/>
                </a:pPr>
                <a14:m>
                  <m:oMath xmlns:m="http://schemas.openxmlformats.org/officeDocument/2006/math">
                    <m:bar>
                      <m:barPr>
                        <m:pos m:val="top"/>
                        <m:ctrlPr>
                          <a:rPr lang="en-US" i="1" smtClean="0">
                            <a:latin typeface="Cambria Math" panose="02040503050406030204" pitchFamily="18" charset="0"/>
                          </a:rPr>
                        </m:ctrlPr>
                      </m:barPr>
                      <m:e>
                        <m:r>
                          <a:rPr lang="en-US" b="0" i="1" smtClean="0">
                            <a:latin typeface="Cambria Math"/>
                          </a:rPr>
                          <m:t>𝑥</m:t>
                        </m:r>
                        <m:r>
                          <a:rPr lang="en-US" b="0" i="1" smtClean="0">
                            <a:latin typeface="Cambria Math"/>
                          </a:rPr>
                          <m:t>+</m:t>
                        </m:r>
                        <m:r>
                          <a:rPr lang="en-US" b="0" i="1" smtClean="0">
                            <a:latin typeface="Cambria Math"/>
                          </a:rPr>
                          <m:t>𝑦</m:t>
                        </m:r>
                      </m:e>
                    </m:bar>
                    <m:r>
                      <a:rPr lang="en-US" b="0" i="1" smtClean="0">
                        <a:latin typeface="Cambria Math"/>
                      </a:rPr>
                      <m:t>= </m:t>
                    </m:r>
                    <m:bar>
                      <m:barPr>
                        <m:pos m:val="top"/>
                        <m:ctrlPr>
                          <a:rPr lang="en-US" b="0" i="1" smtClean="0">
                            <a:latin typeface="Cambria Math" panose="02040503050406030204" pitchFamily="18" charset="0"/>
                          </a:rPr>
                        </m:ctrlPr>
                      </m:barPr>
                      <m:e>
                        <m:r>
                          <a:rPr lang="en-US" b="0" i="1" smtClean="0">
                            <a:latin typeface="Cambria Math"/>
                          </a:rPr>
                          <m:t>𝑥</m:t>
                        </m:r>
                      </m:e>
                    </m:bar>
                    <m:r>
                      <a:rPr lang="en-US" b="0" i="1" smtClean="0">
                        <a:latin typeface="Cambria Math"/>
                      </a:rPr>
                      <m:t>+</m:t>
                    </m:r>
                    <m:bar>
                      <m:barPr>
                        <m:pos m:val="top"/>
                        <m:ctrlPr>
                          <a:rPr lang="en-US" b="0" i="1" smtClean="0">
                            <a:latin typeface="Cambria Math" panose="02040503050406030204" pitchFamily="18" charset="0"/>
                          </a:rPr>
                        </m:ctrlPr>
                      </m:barPr>
                      <m:e>
                        <m:r>
                          <a:rPr lang="en-US" b="0" i="1" smtClean="0">
                            <a:latin typeface="Cambria Math"/>
                          </a:rPr>
                          <m:t>𝑦</m:t>
                        </m:r>
                      </m:e>
                    </m:bar>
                  </m:oMath>
                </a14:m>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37E02D1E-92E6-4E7D-B9F2-F20E09E2CF80}" type="slidenum">
              <a:rPr lang="en-US" smtClean="0"/>
              <a:t>21</a:t>
            </a:fld>
            <a:endParaRPr lang="en-US"/>
          </a:p>
        </p:txBody>
      </p:sp>
    </p:spTree>
    <p:extLst>
      <p:ext uri="{BB962C8B-B14F-4D97-AF65-F5344CB8AC3E}">
        <p14:creationId xmlns:p14="http://schemas.microsoft.com/office/powerpoint/2010/main" val="1379585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2452-A012-DA45-BFDB-7B3EA0B40497}"/>
              </a:ext>
            </a:extLst>
          </p:cNvPr>
          <p:cNvSpPr>
            <a:spLocks noGrp="1"/>
          </p:cNvSpPr>
          <p:nvPr>
            <p:ph type="title"/>
          </p:nvPr>
        </p:nvSpPr>
        <p:spPr>
          <a:xfrm>
            <a:off x="838200" y="866166"/>
            <a:ext cx="10515600" cy="1325563"/>
          </a:xfrm>
        </p:spPr>
        <p:txBody>
          <a:bodyPr/>
          <a:lstStyle/>
          <a:p>
            <a:r>
              <a:rPr lang="en-US" dirty="0"/>
              <a:t>How can the carbon balance of ecosystems be measured?</a:t>
            </a:r>
          </a:p>
        </p:txBody>
      </p:sp>
    </p:spTree>
    <p:extLst>
      <p:ext uri="{BB962C8B-B14F-4D97-AF65-F5344CB8AC3E}">
        <p14:creationId xmlns:p14="http://schemas.microsoft.com/office/powerpoint/2010/main" val="1628905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937" y="989112"/>
            <a:ext cx="8899525"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1549547" y="44550"/>
            <a:ext cx="8229600" cy="944562"/>
          </a:xfrm>
        </p:spPr>
        <p:txBody>
          <a:bodyPr/>
          <a:lstStyle/>
          <a:p>
            <a:r>
              <a:rPr lang="en-US" dirty="0"/>
              <a:t>Air currents in ecosystems</a:t>
            </a:r>
          </a:p>
        </p:txBody>
      </p:sp>
      <p:sp>
        <p:nvSpPr>
          <p:cNvPr id="7" name="Rectangle 6"/>
          <p:cNvSpPr/>
          <p:nvPr/>
        </p:nvSpPr>
        <p:spPr>
          <a:xfrm rot="16200000">
            <a:off x="7881242" y="4557541"/>
            <a:ext cx="5715000" cy="307777"/>
          </a:xfrm>
          <a:prstGeom prst="rect">
            <a:avLst/>
          </a:prstGeom>
        </p:spPr>
        <p:txBody>
          <a:bodyPr wrap="square">
            <a:spAutoFit/>
          </a:bodyPr>
          <a:lstStyle/>
          <a:p>
            <a:pPr algn="ctr"/>
            <a:r>
              <a:rPr lang="en-US" sz="1400" dirty="0" err="1"/>
              <a:t>Burba</a:t>
            </a:r>
            <a:r>
              <a:rPr lang="en-US" sz="1400" dirty="0"/>
              <a:t>, Eddy Covariance Method, Part 1, ©  Li-Cor, 2013</a:t>
            </a:r>
          </a:p>
        </p:txBody>
      </p:sp>
    </p:spTree>
    <p:extLst>
      <p:ext uri="{BB962C8B-B14F-4D97-AF65-F5344CB8AC3E}">
        <p14:creationId xmlns:p14="http://schemas.microsoft.com/office/powerpoint/2010/main" val="2434103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ddy covariance flux measurements in the Ecological Intensification  Platform - Rice and climate change research">
            <a:extLst>
              <a:ext uri="{FF2B5EF4-FFF2-40B4-BE49-F238E27FC236}">
                <a16:creationId xmlns:a16="http://schemas.microsoft.com/office/drawing/2014/main" id="{C346B231-72F6-0B4A-A1D1-F726F85BC3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4013" y="0"/>
            <a:ext cx="92979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DB71DA6-E618-324A-B3B8-F790B95C20B9}"/>
              </a:ext>
            </a:extLst>
          </p:cNvPr>
          <p:cNvSpPr txBox="1">
            <a:spLocks/>
          </p:cNvSpPr>
          <p:nvPr/>
        </p:nvSpPr>
        <p:spPr>
          <a:xfrm>
            <a:off x="0" y="0"/>
            <a:ext cx="3101009" cy="5879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Components of a flux tower</a:t>
            </a:r>
          </a:p>
        </p:txBody>
      </p:sp>
    </p:spTree>
    <p:extLst>
      <p:ext uri="{BB962C8B-B14F-4D97-AF65-F5344CB8AC3E}">
        <p14:creationId xmlns:p14="http://schemas.microsoft.com/office/powerpoint/2010/main" val="1904715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105278"/>
            <a:ext cx="8229600" cy="1020762"/>
          </a:xfrm>
        </p:spPr>
        <p:txBody>
          <a:bodyPr>
            <a:normAutofit fontScale="90000"/>
          </a:bodyPr>
          <a:lstStyle/>
          <a:p>
            <a:r>
              <a:rPr lang="en-US" dirty="0"/>
              <a:t>Gas Analyzer and Sonic Anemometer</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143000"/>
            <a:ext cx="4419600" cy="537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477000" y="1902373"/>
            <a:ext cx="1447800" cy="1200329"/>
          </a:xfrm>
          <a:prstGeom prst="rect">
            <a:avLst/>
          </a:prstGeom>
          <a:noFill/>
        </p:spPr>
        <p:txBody>
          <a:bodyPr wrap="square" rtlCol="0">
            <a:spAutoFit/>
          </a:bodyPr>
          <a:lstStyle/>
          <a:p>
            <a:r>
              <a:rPr lang="en-US" dirty="0">
                <a:solidFill>
                  <a:schemeClr val="bg1"/>
                </a:solidFill>
              </a:rPr>
              <a:t>Omni-directional Sonic Anemometer</a:t>
            </a:r>
          </a:p>
        </p:txBody>
      </p:sp>
      <p:sp>
        <p:nvSpPr>
          <p:cNvPr id="8" name="TextBox 7"/>
          <p:cNvSpPr txBox="1"/>
          <p:nvPr/>
        </p:nvSpPr>
        <p:spPr>
          <a:xfrm>
            <a:off x="3526221" y="3241483"/>
            <a:ext cx="1447800" cy="923330"/>
          </a:xfrm>
          <a:prstGeom prst="rect">
            <a:avLst/>
          </a:prstGeom>
          <a:noFill/>
        </p:spPr>
        <p:txBody>
          <a:bodyPr wrap="square" rtlCol="0">
            <a:spAutoFit/>
          </a:bodyPr>
          <a:lstStyle/>
          <a:p>
            <a:r>
              <a:rPr lang="en-US" dirty="0">
                <a:solidFill>
                  <a:schemeClr val="bg1"/>
                </a:solidFill>
              </a:rPr>
              <a:t>Open-path CO</a:t>
            </a:r>
            <a:r>
              <a:rPr lang="en-US" baseline="-25000" dirty="0">
                <a:solidFill>
                  <a:schemeClr val="bg1"/>
                </a:solidFill>
              </a:rPr>
              <a:t>2</a:t>
            </a:r>
            <a:r>
              <a:rPr lang="en-US" dirty="0">
                <a:solidFill>
                  <a:schemeClr val="bg1"/>
                </a:solidFill>
              </a:rPr>
              <a:t> / H</a:t>
            </a:r>
            <a:r>
              <a:rPr lang="en-US" baseline="-25000" dirty="0">
                <a:solidFill>
                  <a:schemeClr val="bg1"/>
                </a:solidFill>
              </a:rPr>
              <a:t>2</a:t>
            </a:r>
            <a:r>
              <a:rPr lang="en-US" dirty="0">
                <a:solidFill>
                  <a:schemeClr val="bg1"/>
                </a:solidFill>
              </a:rPr>
              <a:t>O Gas Analyzer</a:t>
            </a:r>
          </a:p>
        </p:txBody>
      </p:sp>
      <p:sp>
        <p:nvSpPr>
          <p:cNvPr id="9" name="Rectangle 8">
            <a:extLst>
              <a:ext uri="{FF2B5EF4-FFF2-40B4-BE49-F238E27FC236}">
                <a16:creationId xmlns:a16="http://schemas.microsoft.com/office/drawing/2014/main" id="{817A3FB1-D555-944F-BF23-73FA912FAB7E}"/>
              </a:ext>
            </a:extLst>
          </p:cNvPr>
          <p:cNvSpPr/>
          <p:nvPr/>
        </p:nvSpPr>
        <p:spPr>
          <a:xfrm rot="16200000">
            <a:off x="5256312" y="4300868"/>
            <a:ext cx="5715000" cy="307777"/>
          </a:xfrm>
          <a:prstGeom prst="rect">
            <a:avLst/>
          </a:prstGeom>
        </p:spPr>
        <p:txBody>
          <a:bodyPr wrap="square">
            <a:spAutoFit/>
          </a:bodyPr>
          <a:lstStyle/>
          <a:p>
            <a:pPr algn="ctr"/>
            <a:r>
              <a:rPr lang="en-US" sz="1400" dirty="0" err="1"/>
              <a:t>Burba</a:t>
            </a:r>
            <a:r>
              <a:rPr lang="en-US" sz="1400" dirty="0"/>
              <a:t>, Eddy Covariance Method, Part 2.2, ©  Li-Cor, 2013</a:t>
            </a:r>
          </a:p>
        </p:txBody>
      </p:sp>
    </p:spTree>
    <p:extLst>
      <p:ext uri="{BB962C8B-B14F-4D97-AF65-F5344CB8AC3E}">
        <p14:creationId xmlns:p14="http://schemas.microsoft.com/office/powerpoint/2010/main" val="2438949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Eddy covariance stations: DFG Research Unit 1695 'Regional Climate Change'">
            <a:extLst>
              <a:ext uri="{FF2B5EF4-FFF2-40B4-BE49-F238E27FC236}">
                <a16:creationId xmlns:a16="http://schemas.microsoft.com/office/drawing/2014/main" id="{499A40A6-68A5-8F4A-A133-398A0C559D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057" y="1102291"/>
            <a:ext cx="5912283" cy="44342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arboEurope IP">
            <a:extLst>
              <a:ext uri="{FF2B5EF4-FFF2-40B4-BE49-F238E27FC236}">
                <a16:creationId xmlns:a16="http://schemas.microsoft.com/office/drawing/2014/main" id="{BEC63A7F-9006-1747-83D9-53CF014203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4181" y="68197"/>
            <a:ext cx="56896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939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274639"/>
            <a:ext cx="8229600" cy="907775"/>
          </a:xfrm>
        </p:spPr>
        <p:txBody>
          <a:bodyPr/>
          <a:lstStyle/>
          <a:p>
            <a:r>
              <a:rPr lang="en-US" dirty="0"/>
              <a:t>Effect of Station Height</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9" y="1044576"/>
            <a:ext cx="8785225" cy="566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rot="16200000">
            <a:off x="7871718" y="4368496"/>
            <a:ext cx="5791200" cy="307777"/>
          </a:xfrm>
          <a:prstGeom prst="rect">
            <a:avLst/>
          </a:prstGeom>
        </p:spPr>
        <p:txBody>
          <a:bodyPr wrap="square">
            <a:spAutoFit/>
          </a:bodyPr>
          <a:lstStyle/>
          <a:p>
            <a:pPr algn="ctr"/>
            <a:r>
              <a:rPr lang="en-US" sz="1400" dirty="0" err="1"/>
              <a:t>Burba</a:t>
            </a:r>
            <a:r>
              <a:rPr lang="en-US" sz="1400" dirty="0"/>
              <a:t>, Eddy Covariance Method, Part 2.7, ©  Li-Cor, 2013</a:t>
            </a:r>
          </a:p>
        </p:txBody>
      </p:sp>
    </p:spTree>
    <p:extLst>
      <p:ext uri="{BB962C8B-B14F-4D97-AF65-F5344CB8AC3E}">
        <p14:creationId xmlns:p14="http://schemas.microsoft.com/office/powerpoint/2010/main" val="2319397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F9707D-91A7-B148-8EFE-2CB2EF7EEFB8}"/>
              </a:ext>
            </a:extLst>
          </p:cNvPr>
          <p:cNvPicPr>
            <a:picLocks noChangeAspect="1"/>
          </p:cNvPicPr>
          <p:nvPr/>
        </p:nvPicPr>
        <p:blipFill>
          <a:blip r:embed="rId3"/>
          <a:stretch>
            <a:fillRect/>
          </a:stretch>
        </p:blipFill>
        <p:spPr>
          <a:xfrm>
            <a:off x="0" y="515200"/>
            <a:ext cx="12192000" cy="4159220"/>
          </a:xfrm>
          <a:prstGeom prst="rect">
            <a:avLst/>
          </a:prstGeom>
        </p:spPr>
      </p:pic>
      <p:sp>
        <p:nvSpPr>
          <p:cNvPr id="5" name="TextBox 4">
            <a:extLst>
              <a:ext uri="{FF2B5EF4-FFF2-40B4-BE49-F238E27FC236}">
                <a16:creationId xmlns:a16="http://schemas.microsoft.com/office/drawing/2014/main" id="{72E3F3F0-CF29-374A-9443-D3F6461914B1}"/>
              </a:ext>
            </a:extLst>
          </p:cNvPr>
          <p:cNvSpPr txBox="1"/>
          <p:nvPr/>
        </p:nvSpPr>
        <p:spPr>
          <a:xfrm>
            <a:off x="577516" y="5438274"/>
            <a:ext cx="11020926" cy="646331"/>
          </a:xfrm>
          <a:prstGeom prst="rect">
            <a:avLst/>
          </a:prstGeom>
          <a:noFill/>
        </p:spPr>
        <p:txBody>
          <a:bodyPr wrap="square" rtlCol="0">
            <a:spAutoFit/>
          </a:bodyPr>
          <a:lstStyle/>
          <a:p>
            <a:r>
              <a:rPr lang="en-US" dirty="0"/>
              <a:t>Covariance refers to how the wind velocity (positive to negative to represent up and down) and concentration of CO2 change together. </a:t>
            </a:r>
          </a:p>
        </p:txBody>
      </p:sp>
    </p:spTree>
    <p:extLst>
      <p:ext uri="{BB962C8B-B14F-4D97-AF65-F5344CB8AC3E}">
        <p14:creationId xmlns:p14="http://schemas.microsoft.com/office/powerpoint/2010/main" val="7367548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2678</TotalTime>
  <Words>1390</Words>
  <Application>Microsoft Office PowerPoint</Application>
  <PresentationFormat>Widescreen</PresentationFormat>
  <Paragraphs>129</Paragraphs>
  <Slides>21</Slides>
  <Notes>17</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Cambria Math</vt:lpstr>
      <vt:lpstr>Office Theme</vt:lpstr>
      <vt:lpstr>Eddy Covariance Data Lab</vt:lpstr>
      <vt:lpstr>What do we mean by carbon balance?</vt:lpstr>
      <vt:lpstr>How can the carbon balance of ecosystems be measured?</vt:lpstr>
      <vt:lpstr>Air currents in ecosystems</vt:lpstr>
      <vt:lpstr>PowerPoint Presentation</vt:lpstr>
      <vt:lpstr>Gas Analyzer and Sonic Anemometer</vt:lpstr>
      <vt:lpstr>PowerPoint Presentation</vt:lpstr>
      <vt:lpstr>Effect of Station Height</vt:lpstr>
      <vt:lpstr>PowerPoint Presentation</vt:lpstr>
      <vt:lpstr>Eddy Covariance Flux density: mol/m2/s</vt:lpstr>
      <vt:lpstr>Eddy Covariance Flux density: mol/m2/s</vt:lpstr>
      <vt:lpstr>Example of “fast” Data</vt:lpstr>
      <vt:lpstr>PowerPoint Presentation</vt:lpstr>
      <vt:lpstr>You will be working with data from an eddy covariance tower in the Silas Little Experimental forest in the New Jersey pine barrens. </vt:lpstr>
      <vt:lpstr>PowerPoint Presentation</vt:lpstr>
      <vt:lpstr>You will be working with data from an eddy covariance tower in the New Jersey pine barrens.  First, you will explore the raw data to identify eddies and see how the CO2 and wind covaries.  Second, you will work with calculated flux data to estimate the annual carbon balance of the ecosystem.   - The flux data are reported half hourly  - However, &gt;30% of the data is missing and must be gap-filled.  </vt:lpstr>
      <vt:lpstr>Gap-filling</vt:lpstr>
      <vt:lpstr>The web module was designed by Quang Nguyen and Pierre Desvallons as part of Dartmouth’s DIFUSE program. </vt:lpstr>
      <vt:lpstr>Measurement Principles</vt:lpstr>
      <vt:lpstr>Practical Formulas</vt:lpstr>
      <vt:lpstr>Reynolds Decomposition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Eddy Covariance</dc:title>
  <dc:creator>Caitlin Hicks Pries</dc:creator>
  <cp:lastModifiedBy>Munachimso A Onuoha</cp:lastModifiedBy>
  <cp:revision>28</cp:revision>
  <dcterms:created xsi:type="dcterms:W3CDTF">2020-11-03T21:52:06Z</dcterms:created>
  <dcterms:modified xsi:type="dcterms:W3CDTF">2023-04-02T14:25:10Z</dcterms:modified>
</cp:coreProperties>
</file>